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4017" r:id="rId1"/>
  </p:sldMasterIdLst>
  <p:notesMasterIdLst>
    <p:notesMasterId r:id="rId13"/>
  </p:notesMasterIdLst>
  <p:handoutMasterIdLst>
    <p:handoutMasterId r:id="rId14"/>
  </p:handoutMasterIdLst>
  <p:sldIdLst>
    <p:sldId id="293" r:id="rId2"/>
    <p:sldId id="303" r:id="rId3"/>
    <p:sldId id="307" r:id="rId4"/>
    <p:sldId id="312" r:id="rId5"/>
    <p:sldId id="306" r:id="rId6"/>
    <p:sldId id="308" r:id="rId7"/>
    <p:sldId id="309" r:id="rId8"/>
    <p:sldId id="310" r:id="rId9"/>
    <p:sldId id="288" r:id="rId10"/>
    <p:sldId id="311" r:id="rId11"/>
    <p:sldId id="294" r:id="rId12"/>
  </p:sldIdLst>
  <p:sldSz cx="14630400" cy="8229600"/>
  <p:notesSz cx="6808788" cy="9940925"/>
  <p:embeddedFontLs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Arial Black" panose="020B0A04020102020204" pitchFamily="34" charset="0"/>
      <p:bold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nterr2007" initials="h" lastIdx="4" clrIdx="0">
    <p:extLst>
      <p:ext uri="{19B8F6BF-5375-455C-9EA6-DF929625EA0E}">
        <p15:presenceInfo xmlns:p15="http://schemas.microsoft.com/office/powerpoint/2012/main" userId="hunterr200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ED7D31"/>
    <a:srgbClr val="9E480E"/>
    <a:srgbClr val="997300"/>
    <a:srgbClr val="636363"/>
    <a:srgbClr val="264478"/>
    <a:srgbClr val="70AD47"/>
    <a:srgbClr val="FFC000"/>
    <a:srgbClr val="A5A5A5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03447BB-5D67-496B-8E87-E561075AD55C}" styleName="Темный стиль 1 —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10"/>
  </p:normalViewPr>
  <p:slideViewPr>
    <p:cSldViewPr snapToGrid="0" snapToObjects="1">
      <p:cViewPr varScale="1">
        <p:scale>
          <a:sx n="135" d="100"/>
          <a:sy n="135" d="100"/>
        </p:scale>
        <p:origin x="1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/>
              <a:t>Динамика сбора и обработки рыночной информации (сделки и предложения)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Земельные участки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34891</c:v>
                </c:pt>
                <c:pt idx="1">
                  <c:v>53228</c:v>
                </c:pt>
                <c:pt idx="2">
                  <c:v>79496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BE-4A90-8A9E-B1C7AC2AC50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Объекты капитального строительства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Лист1!$C$2:$C$4</c:f>
              <c:numCache>
                <c:formatCode>#,##0</c:formatCode>
                <c:ptCount val="3"/>
                <c:pt idx="0">
                  <c:v>49929</c:v>
                </c:pt>
                <c:pt idx="1">
                  <c:v>69063</c:v>
                </c:pt>
                <c:pt idx="2">
                  <c:v>118529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BE-4A90-8A9E-B1C7AC2AC50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90671231"/>
        <c:axId val="790666655"/>
        <c:axId val="0"/>
      </c:bar3DChart>
      <c:catAx>
        <c:axId val="7906712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90666655"/>
        <c:crosses val="autoZero"/>
        <c:auto val="1"/>
        <c:lblAlgn val="ctr"/>
        <c:lblOffset val="100"/>
        <c:noMultiLvlLbl val="0"/>
      </c:catAx>
      <c:valAx>
        <c:axId val="790666655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Количество обработанных объектов недвижимости, шт.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crossAx val="7906712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60" b="0" i="0" dirty="0">
                <a:effectLst/>
              </a:rPr>
              <a:t>Масштабная подготовка данных к ГКО-2026: цифры и факты</a:t>
            </a:r>
            <a:endParaRPr lang="ru-RU" sz="1860" b="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Остаток предварительного перечня, шт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Количество ЗУ нецелевого использования</c:v>
                </c:pt>
                <c:pt idx="1">
                  <c:v>Противоречия</c:v>
                </c:pt>
                <c:pt idx="2">
                  <c:v>Обработано графических контуров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462595</c:v>
                </c:pt>
                <c:pt idx="1">
                  <c:v>425420</c:v>
                </c:pt>
                <c:pt idx="2">
                  <c:v>34077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E9-4122-B17D-B3C8FF2BF16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Обработанные объекты в предварительном перечне, шт.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Количество ЗУ нецелевого использования</c:v>
                </c:pt>
                <c:pt idx="1">
                  <c:v>Противоречия</c:v>
                </c:pt>
                <c:pt idx="2">
                  <c:v>Обработано графических контуров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386</c:v>
                </c:pt>
                <c:pt idx="1">
                  <c:v>37561</c:v>
                </c:pt>
                <c:pt idx="2">
                  <c:v>428904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9E9-4122-B17D-B3C8FF2BF1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90671231"/>
        <c:axId val="790666655"/>
        <c:axId val="0"/>
      </c:bar3DChart>
      <c:catAx>
        <c:axId val="790671231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90666655"/>
        <c:crosses val="autoZero"/>
        <c:auto val="1"/>
        <c:lblAlgn val="ctr"/>
        <c:lblOffset val="100"/>
        <c:noMultiLvlLbl val="0"/>
      </c:catAx>
      <c:valAx>
        <c:axId val="790666655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crossAx val="7906712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596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/>
              <a:t>Определение кадастровой стоимости вновь учтенных объектов недвижимости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596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Земельные участки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10293</c:v>
                </c:pt>
                <c:pt idx="1">
                  <c:v>11714</c:v>
                </c:pt>
                <c:pt idx="2">
                  <c:v>11475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BE-4A90-8A9E-B1C7AC2AC50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Объекты капитального строительства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Лист1!$C$2:$C$4</c:f>
              <c:numCache>
                <c:formatCode>#,##0</c:formatCode>
                <c:ptCount val="3"/>
                <c:pt idx="1">
                  <c:v>11092</c:v>
                </c:pt>
                <c:pt idx="2">
                  <c:v>11157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0D-4AE8-B84B-8496D2E448F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90671231"/>
        <c:axId val="790666655"/>
        <c:axId val="0"/>
      </c:bar3DChart>
      <c:catAx>
        <c:axId val="7906712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33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90666655"/>
        <c:crosses val="autoZero"/>
        <c:auto val="1"/>
        <c:lblAlgn val="ctr"/>
        <c:lblOffset val="100"/>
        <c:noMultiLvlLbl val="0"/>
      </c:catAx>
      <c:valAx>
        <c:axId val="790666655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Количество обработанных объектов недвижимости, шт.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en-US" sz="133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crossAx val="7906712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33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330" b="0" i="0" u="none" strike="noStrik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/>
              <a:t>Определение кадастровой стоимости объектов недвижимости характеристики которых изменились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0464805015076735E-2"/>
          <c:y val="0.11168955079705147"/>
          <c:w val="0.92316221834260936"/>
          <c:h val="0.77356466257161172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Земельные участки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9175</c:v>
                </c:pt>
                <c:pt idx="1">
                  <c:v>8002</c:v>
                </c:pt>
                <c:pt idx="2">
                  <c:v>15374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BE-4A90-8A9E-B1C7AC2AC50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Объекты капитального строительства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Лист1!$C$2:$C$4</c:f>
              <c:numCache>
                <c:formatCode>#,##0</c:formatCode>
                <c:ptCount val="3"/>
                <c:pt idx="1">
                  <c:v>8097</c:v>
                </c:pt>
                <c:pt idx="2">
                  <c:v>19409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BE-4A90-8A9E-B1C7AC2AC50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90671231"/>
        <c:axId val="790666655"/>
        <c:axId val="0"/>
      </c:bar3DChart>
      <c:catAx>
        <c:axId val="7906712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90666655"/>
        <c:crosses val="autoZero"/>
        <c:auto val="1"/>
        <c:lblAlgn val="ctr"/>
        <c:lblOffset val="100"/>
        <c:noMultiLvlLbl val="0"/>
      </c:catAx>
      <c:valAx>
        <c:axId val="790666655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Количество обработанных объектов недвижимости, шт.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crossAx val="7906712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596" b="0" i="0" u="none" strike="noStrike" kern="1200" cap="all" spc="120" normalizeH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/>
              <a:t>Установление кадастровой стоимости в размере рыночной (статья 22.1 ФЗ 237)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596" b="0" i="0" u="none" strike="noStrike" kern="1200" cap="all" spc="120" normalizeH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Земельные участки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2023</c:v>
                </c:pt>
                <c:pt idx="1">
                  <c:v>2023</c:v>
                </c:pt>
                <c:pt idx="2">
                  <c:v>2024</c:v>
                </c:pt>
                <c:pt idx="3">
                  <c:v>2024</c:v>
                </c:pt>
                <c:pt idx="4">
                  <c:v>2025</c:v>
                </c:pt>
                <c:pt idx="5">
                  <c:v>2025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49</c:v>
                </c:pt>
                <c:pt idx="1">
                  <c:v>126</c:v>
                </c:pt>
                <c:pt idx="2">
                  <c:v>32</c:v>
                </c:pt>
                <c:pt idx="3">
                  <c:v>43</c:v>
                </c:pt>
                <c:pt idx="4">
                  <c:v>25</c:v>
                </c:pt>
                <c:pt idx="5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BE-4A90-8A9E-B1C7AC2AC50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Объекты капитального строительства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2023</c:v>
                </c:pt>
                <c:pt idx="1">
                  <c:v>2023</c:v>
                </c:pt>
                <c:pt idx="2">
                  <c:v>2024</c:v>
                </c:pt>
                <c:pt idx="3">
                  <c:v>2024</c:v>
                </c:pt>
                <c:pt idx="4">
                  <c:v>2025</c:v>
                </c:pt>
                <c:pt idx="5">
                  <c:v>2025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8</c:v>
                </c:pt>
                <c:pt idx="1">
                  <c:v>69</c:v>
                </c:pt>
                <c:pt idx="2">
                  <c:v>52</c:v>
                </c:pt>
                <c:pt idx="3">
                  <c:v>201</c:v>
                </c:pt>
                <c:pt idx="4">
                  <c:v>123</c:v>
                </c:pt>
                <c:pt idx="5">
                  <c:v>236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BE-4A90-8A9E-B1C7AC2AC50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790671231"/>
        <c:axId val="790666655"/>
        <c:axId val="0"/>
      </c:bar3DChart>
      <c:catAx>
        <c:axId val="7906712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330" b="1" i="0" u="none" strike="noStrike" kern="1200" cap="all" spc="120" normalizeH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90666655"/>
        <c:crosses val="autoZero"/>
        <c:auto val="1"/>
        <c:lblAlgn val="ctr"/>
        <c:lblOffset val="100"/>
        <c:noMultiLvlLbl val="0"/>
      </c:catAx>
      <c:valAx>
        <c:axId val="790666655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cap="all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Количество рассмотренных заявлений, шт.</a:t>
                </a:r>
              </a:p>
            </c:rich>
          </c:tx>
          <c:layout>
            <c:manualLayout>
              <c:xMode val="edge"/>
              <c:yMode val="edge"/>
              <c:x val="0.31844607442355871"/>
              <c:y val="0.9035993841601913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en-US" sz="1330" b="0" i="0" u="none" strike="noStrike" kern="1200" cap="all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crossAx val="7906712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163648663346285"/>
          <c:y val="0.93805681979933497"/>
          <c:w val="0.62393558071678246"/>
          <c:h val="3.9742623487317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33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330" b="0" i="0" u="none" strike="noStrike" kern="1200" baseline="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596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Статистика рассмотрения исковых заявлений в адрес Учреждения в 2025 году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596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175934138675948E-2"/>
          <c:y val="7.0799667818291098E-2"/>
          <c:w val="0.88927777475659697"/>
          <c:h val="0.68405437809547098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исковых заявлений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BE-4A90-8A9E-B1C7AC2AC50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оспариваемых решений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BE-4A90-8A9E-B1C7AC2AC50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Количество оспариваемых объектов недвижимости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F3-46F4-8181-8B4B03B173CC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Количество отказов от иска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F3-46F4-8181-8B4B03B173C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790671231"/>
        <c:axId val="790666655"/>
        <c:axId val="0"/>
      </c:bar3DChart>
      <c:catAx>
        <c:axId val="7906712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33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790666655"/>
        <c:crosses val="autoZero"/>
        <c:auto val="1"/>
        <c:lblAlgn val="ctr"/>
        <c:lblOffset val="100"/>
        <c:noMultiLvlLbl val="0"/>
      </c:catAx>
      <c:valAx>
        <c:axId val="790666655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/>
                  <a:t>Статистика, шт.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en-US"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crossAx val="7906712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025994708141438"/>
          <c:y val="0.83831978683477626"/>
          <c:w val="0.52199510756236966"/>
          <c:h val="0.150754692525452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33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en-US" sz="1330" b="0" i="0" u="none" strike="noStrike" kern="1200" baseline="0">
          <a:solidFill>
            <a:schemeClr val="tx1"/>
          </a:solidFill>
          <a:latin typeface="+mn-lt"/>
          <a:ea typeface="+mn-ea"/>
          <a:cs typeface="+mn-cs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B2D6E-B2CA-4E52-881A-AA54BA57BC88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69E3E5-0518-4565-8187-BA0076AB1AC1}">
      <dgm:prSet phldrT="[Текст]" custT="1"/>
      <dgm:spPr>
        <a:gradFill flip="none" rotWithShape="1">
          <a:gsLst>
            <a:gs pos="3000">
              <a:srgbClr val="381A56"/>
            </a:gs>
            <a:gs pos="100000">
              <a:srgbClr val="3D1550"/>
            </a:gs>
          </a:gsLst>
          <a:path path="circle">
            <a:fillToRect l="50000" t="50000" r="50000" b="50000"/>
          </a:path>
          <a:tileRect/>
        </a:gradFill>
        <a:ln>
          <a:solidFill>
            <a:schemeClr val="lt1">
              <a:hueOff val="0"/>
              <a:satOff val="0"/>
              <a:lumOff val="0"/>
              <a:alpha val="99000"/>
            </a:schemeClr>
          </a:solidFill>
        </a:ln>
        <a:effectLst>
          <a:glow rad="228600">
            <a:schemeClr val="accent1">
              <a:alpha val="26000"/>
            </a:schemeClr>
          </a:glow>
          <a:reflection blurRad="241300" stA="52000" endA="300" endPos="35000" dist="114300" dir="5400000" sy="-100000" algn="bl" rotWithShape="0"/>
        </a:effectLst>
      </dgm:spPr>
      <dgm:t>
        <a:bodyPr/>
        <a:lstStyle/>
        <a:p>
          <a:r>
            <a:rPr lang="ru-RU" sz="1600" b="0" spc="0" dirty="0">
              <a:latin typeface="Arial Black" panose="020B0A04020102020204" pitchFamily="34" charset="0"/>
              <a:ea typeface="Montserrat"/>
            </a:rPr>
            <a:t>Доклад подготовил директор учреждения: Неборак О.Е. </a:t>
          </a:r>
        </a:p>
      </dgm:t>
    </dgm:pt>
    <dgm:pt modelId="{CC756E1E-5DB8-4BD0-BF86-FAC9E682AED6}" type="parTrans" cxnId="{37330665-1904-470E-AC0C-8277BCDD9989}">
      <dgm:prSet/>
      <dgm:spPr/>
      <dgm:t>
        <a:bodyPr/>
        <a:lstStyle/>
        <a:p>
          <a:endParaRPr lang="ru-RU"/>
        </a:p>
      </dgm:t>
    </dgm:pt>
    <dgm:pt modelId="{74425765-1D87-4D75-B29A-FD16AE9FD7E3}" type="sibTrans" cxnId="{37330665-1904-470E-AC0C-8277BCDD9989}">
      <dgm:prSet/>
      <dgm:spPr/>
      <dgm:t>
        <a:bodyPr/>
        <a:lstStyle/>
        <a:p>
          <a:endParaRPr lang="ru-RU"/>
        </a:p>
      </dgm:t>
    </dgm:pt>
    <dgm:pt modelId="{C3C50CA3-3976-411F-B3A2-5CF04FCF9776}" type="pres">
      <dgm:prSet presAssocID="{222B2D6E-B2CA-4E52-881A-AA54BA57BC8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A0F28D-119C-4B1F-8740-1813079B803F}" type="pres">
      <dgm:prSet presAssocID="{9969E3E5-0518-4565-8187-BA0076AB1AC1}" presName="parTxOnly" presStyleLbl="node1" presStyleIdx="0" presStyleCnt="1" custLinFactY="2314" custLinFactNeighborX="6953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A43016-0FAC-4F15-A37F-A0DFD3159EEC}" type="presOf" srcId="{9969E3E5-0518-4565-8187-BA0076AB1AC1}" destId="{84A0F28D-119C-4B1F-8740-1813079B803F}" srcOrd="0" destOrd="0" presId="urn:microsoft.com/office/officeart/2005/8/layout/hChevron3"/>
    <dgm:cxn modelId="{37330665-1904-470E-AC0C-8277BCDD9989}" srcId="{222B2D6E-B2CA-4E52-881A-AA54BA57BC88}" destId="{9969E3E5-0518-4565-8187-BA0076AB1AC1}" srcOrd="0" destOrd="0" parTransId="{CC756E1E-5DB8-4BD0-BF86-FAC9E682AED6}" sibTransId="{74425765-1D87-4D75-B29A-FD16AE9FD7E3}"/>
    <dgm:cxn modelId="{A0AD2196-D769-4BA1-8ADE-9AE49A24E0FB}" type="presOf" srcId="{222B2D6E-B2CA-4E52-881A-AA54BA57BC88}" destId="{C3C50CA3-3976-411F-B3A2-5CF04FCF9776}" srcOrd="0" destOrd="0" presId="urn:microsoft.com/office/officeart/2005/8/layout/hChevron3"/>
    <dgm:cxn modelId="{4AD89C1F-3034-4F6B-8C07-8BA16E1263C2}" type="presParOf" srcId="{C3C50CA3-3976-411F-B3A2-5CF04FCF9776}" destId="{84A0F28D-119C-4B1F-8740-1813079B803F}" srcOrd="0" destOrd="0" presId="urn:microsoft.com/office/officeart/2005/8/layout/hChevron3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FAFD96-3601-4F17-BB82-DBBBA6C512D5}" type="doc">
      <dgm:prSet loTypeId="urn:microsoft.com/office/officeart/2005/8/layout/hierarchy4" loCatId="hierarchy" qsTypeId="urn:microsoft.com/office/officeart/2005/8/quickstyle/3d3" qsCatId="3D" csTypeId="urn:microsoft.com/office/officeart/2005/8/colors/accent0_3" csCatId="mainScheme" phldr="1"/>
      <dgm:spPr/>
      <dgm:t>
        <a:bodyPr rtlCol="0"/>
        <a:lstStyle/>
        <a:p>
          <a:pPr rtl="0"/>
          <a:endParaRPr lang="en-US"/>
        </a:p>
      </dgm:t>
    </dgm:pt>
    <dgm:pt modelId="{19599602-9E94-449B-AE02-46C30491E28C}">
      <dgm:prSet phldrT="[Text]" custT="1"/>
      <dgm:spPr/>
      <dgm:t>
        <a:bodyPr rtlCol="0"/>
        <a:lstStyle/>
        <a:p>
          <a:pPr rtl="0"/>
          <a:r>
            <a:rPr lang="ru-RU" sz="2000" noProof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ГОСУДАРСТВЕННОЕ ЗАДАНИЕ</a:t>
          </a:r>
        </a:p>
      </dgm:t>
    </dgm:pt>
    <dgm:pt modelId="{FF371F54-3EAD-4229-B33D-30FA8E522AE4}" type="parTrans" cxnId="{7A02F5AF-F9F5-4778-A66E-DE024A3A34D9}">
      <dgm:prSet/>
      <dgm:spPr/>
      <dgm:t>
        <a:bodyPr rtlCol="0"/>
        <a:lstStyle/>
        <a:p>
          <a:pPr rtl="0"/>
          <a:endParaRPr lang="ru-RU" sz="1400" noProof="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88706E-F8B3-4E84-B216-AB828E178267}" type="sibTrans" cxnId="{7A02F5AF-F9F5-4778-A66E-DE024A3A34D9}">
      <dgm:prSet/>
      <dgm:spPr/>
      <dgm:t>
        <a:bodyPr rtlCol="0"/>
        <a:lstStyle/>
        <a:p>
          <a:pPr rtl="0"/>
          <a:endParaRPr lang="ru-RU" sz="1400" noProof="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D54DCC-0420-4B69-949E-C600DAC3EA80}">
      <dgm:prSet phldrT="[Text]" custT="1"/>
      <dgm:spPr/>
      <dgm:t>
        <a:bodyPr rtlCol="0"/>
        <a:lstStyle/>
        <a:p>
          <a:pPr rtl="0">
            <a:spcAft>
              <a:spcPts val="0"/>
            </a:spcAft>
          </a:pPr>
          <a:r>
            <a:rPr lang="ru-RU" sz="1400" noProof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Сбор необходимой</a:t>
          </a:r>
        </a:p>
        <a:p>
          <a:pPr rtl="0">
            <a:spcAft>
              <a:spcPts val="0"/>
            </a:spcAft>
          </a:pPr>
          <a:r>
            <a:rPr lang="ru-RU" sz="1400" noProof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информации </a:t>
          </a:r>
        </a:p>
      </dgm:t>
    </dgm:pt>
    <dgm:pt modelId="{6F5CF077-1342-46A1-93F1-68D7723F3F8C}" type="parTrans" cxnId="{A9A39EE7-F441-4563-AFFD-666EC4C4FD54}">
      <dgm:prSet custT="1"/>
      <dgm:spPr/>
      <dgm:t>
        <a:bodyPr rtlCol="0"/>
        <a:lstStyle/>
        <a:p>
          <a:pPr rtl="0"/>
          <a:endParaRPr lang="ru-RU" sz="1400" noProof="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57F18C-7754-4245-BB8D-0DDD9139AB8E}" type="sibTrans" cxnId="{A9A39EE7-F441-4563-AFFD-666EC4C4FD54}">
      <dgm:prSet/>
      <dgm:spPr/>
      <dgm:t>
        <a:bodyPr rtlCol="0"/>
        <a:lstStyle/>
        <a:p>
          <a:pPr rtl="0"/>
          <a:endParaRPr lang="ru-RU" sz="1400" noProof="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5FE334-511A-440D-891C-2B2A5B115EF8}">
      <dgm:prSet phldrT="[Text]" custT="1"/>
      <dgm:spPr/>
      <dgm:t>
        <a:bodyPr rtlCol="0"/>
        <a:lstStyle/>
        <a:p>
          <a:pPr rtl="0"/>
          <a:r>
            <a:rPr lang="ru-RU" sz="1400" noProof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кадастровой стоимости</a:t>
          </a:r>
        </a:p>
      </dgm:t>
    </dgm:pt>
    <dgm:pt modelId="{5432D8EE-7044-4377-BAD0-C3812232329F}" type="parTrans" cxnId="{F6B4CB86-E859-45C2-8334-449111543FC8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2BDF8A-F9F2-42AD-AAB7-3CF95F14CF39}" type="sibTrans" cxnId="{F6B4CB86-E859-45C2-8334-449111543FC8}">
      <dgm:prSet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DE1C78-57DB-406E-B21F-3C0D69955B48}">
      <dgm:prSet phldrT="[Text]" custT="1"/>
      <dgm:spPr/>
      <dgm:t>
        <a:bodyPr rtlCol="0"/>
        <a:lstStyle/>
        <a:p>
          <a:pPr rtl="0"/>
          <a:r>
            <a:rPr lang="ru-RU" sz="1400" noProof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Предоставление государственных услуг </a:t>
          </a:r>
        </a:p>
      </dgm:t>
    </dgm:pt>
    <dgm:pt modelId="{EF792B7D-CCED-4540-B974-A1744D323C51}" type="parTrans" cxnId="{3FDBA547-9D62-4BC9-AE02-9F6ED8405EC7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6F642B-C7CC-4E53-B451-7680183419E1}" type="sibTrans" cxnId="{3FDBA547-9D62-4BC9-AE02-9F6ED8405EC7}">
      <dgm:prSet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51325A-02EC-44D4-B649-4B05FB542421}">
      <dgm:prSet custT="1"/>
      <dgm:spPr/>
      <dgm:t>
        <a:bodyPr/>
        <a:lstStyle/>
        <a:p>
          <a:r>
            <a: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Накопление и систематизация рыночной информации</a:t>
          </a:r>
        </a:p>
      </dgm:t>
    </dgm:pt>
    <dgm:pt modelId="{E9A80449-07E0-4599-9053-AE60E808747C}" type="parTrans" cxnId="{A61ED136-681D-43AD-9CD4-9210B6159955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D1A7E2-3C9F-419D-8C8C-88CE6EF86675}" type="sibTrans" cxnId="{A61ED136-681D-43AD-9CD4-9210B6159955}">
      <dgm:prSet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F72551-A7CD-41FD-A1FD-1E2A0BFD8612}">
      <dgm:prSet custT="1"/>
      <dgm:spPr/>
      <dgm:t>
        <a:bodyPr/>
        <a:lstStyle/>
        <a:p>
          <a:r>
            <a: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Обработка рыночной информации </a:t>
          </a:r>
        </a:p>
      </dgm:t>
    </dgm:pt>
    <dgm:pt modelId="{5A7D907B-30F7-4751-A630-CB6A79F46E63}" type="parTrans" cxnId="{E0C95E74-1FC7-4239-A67A-C4CCDF28838B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49B48B-66EE-473D-8D06-52F3AC0423A7}" type="sibTrans" cxnId="{E0C95E74-1FC7-4239-A67A-C4CCDF28838B}">
      <dgm:prSet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008F27-A7C0-4374-9F3F-CD1DD0569F0C}">
      <dgm:prSet custT="1"/>
      <dgm:spPr/>
      <dgm:t>
        <a:bodyPr/>
        <a:lstStyle/>
        <a:p>
          <a:r>
            <a: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Вновь учтенные объекты недвижимости</a:t>
          </a:r>
        </a:p>
      </dgm:t>
    </dgm:pt>
    <dgm:pt modelId="{8C480FDC-D2D2-4787-A7D3-ADE436E465B9}" type="parTrans" cxnId="{BE7F5F65-5C07-4301-B2DA-8B4446300D7D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885769-BAEB-4627-BEE9-3EC4232CD9D1}" type="sibTrans" cxnId="{BE7F5F65-5C07-4301-B2DA-8B4446300D7D}">
      <dgm:prSet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80C11E-33E5-4C76-AC92-834367DC3B06}">
      <dgm:prSet custT="1"/>
      <dgm:spPr/>
      <dgm:t>
        <a:bodyPr/>
        <a:lstStyle/>
        <a:p>
          <a:r>
            <a: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Объекты недвижимости у которых изменились характеристики</a:t>
          </a:r>
        </a:p>
      </dgm:t>
    </dgm:pt>
    <dgm:pt modelId="{70B7EA44-B4BA-46FE-828C-DD30FEA91F2A}" type="parTrans" cxnId="{37492800-DEF1-4A36-90E7-9B3F20B47367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FA8F88-1D48-429C-B381-30326D9D6F85}" type="sibTrans" cxnId="{37492800-DEF1-4A36-90E7-9B3F20B47367}">
      <dgm:prSet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2001EF-9630-4F81-911C-FAF2F8D715A7}">
      <dgm:prSet custT="1"/>
      <dgm:spPr/>
      <dgm:t>
        <a:bodyPr/>
        <a:lstStyle/>
        <a:p>
          <a:r>
            <a: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Разъяснения по вопросам определения кадастровой стоимости</a:t>
          </a:r>
        </a:p>
      </dgm:t>
    </dgm:pt>
    <dgm:pt modelId="{63FBE457-A836-428A-B3DE-8054D6996A46}" type="parTrans" cxnId="{E57B54AB-0920-4492-9164-C0487F45EAD9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42601D-9F5B-43A9-98A5-13E55E222021}" type="sibTrans" cxnId="{E57B54AB-0920-4492-9164-C0487F45EAD9}">
      <dgm:prSet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91C65A-0382-4206-B0CC-1C70AD081656}">
      <dgm:prSet custT="1"/>
      <dgm:spPr/>
      <dgm:t>
        <a:bodyPr/>
        <a:lstStyle/>
        <a:p>
          <a:r>
            <a: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заявлений об установлении кадастровой стоимости в размере рыночной</a:t>
          </a:r>
        </a:p>
      </dgm:t>
    </dgm:pt>
    <dgm:pt modelId="{B1DFEF7F-F441-45B2-ABAB-4077DAA75438}" type="parTrans" cxnId="{1E3CD877-985E-41B5-B47E-C595B5C3EF22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44925A-4F03-4093-941B-B8459332639D}" type="sibTrans" cxnId="{1E3CD877-985E-41B5-B47E-C595B5C3EF22}">
      <dgm:prSet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B52392-7654-4300-BAA0-20F37F053D08}">
      <dgm:prSet custT="1"/>
      <dgm:spPr/>
      <dgm:t>
        <a:bodyPr/>
        <a:lstStyle/>
        <a:p>
          <a:r>
            <a: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заявлений об ошибках определения кадастровой стоимости</a:t>
          </a:r>
        </a:p>
      </dgm:t>
    </dgm:pt>
    <dgm:pt modelId="{C0FA747A-9146-44EE-8F92-0EA97654A700}" type="parTrans" cxnId="{C9C91C9E-EA89-43E6-8C82-91098D9D4343}">
      <dgm:prSet custT="1"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E51978-DB3A-4C73-ACC0-73C8C0951FC2}" type="sibTrans" cxnId="{C9C91C9E-EA89-43E6-8C82-91098D9D4343}">
      <dgm:prSet/>
      <dgm:spPr/>
      <dgm:t>
        <a:bodyPr/>
        <a:lstStyle/>
        <a:p>
          <a:endParaRPr lang="ru-RU" sz="14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B8A310-9ECF-43C3-879B-EBFF44005CAE}" type="pres">
      <dgm:prSet presAssocID="{9EFAFD96-3601-4F17-BB82-DBBBA6C512D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CE0D352-C239-4992-9B5E-2FB1AB9BFA6E}" type="pres">
      <dgm:prSet presAssocID="{19599602-9E94-449B-AE02-46C30491E28C}" presName="vertOne" presStyleCnt="0"/>
      <dgm:spPr/>
    </dgm:pt>
    <dgm:pt modelId="{06E8058F-C0E6-4B8C-9BA9-B16C56C39D01}" type="pres">
      <dgm:prSet presAssocID="{19599602-9E94-449B-AE02-46C30491E28C}" presName="txOne" presStyleLbl="node0" presStyleIdx="0" presStyleCnt="1" custScaleY="699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6C2D31-15C4-497C-A9B4-93263D8E4A77}" type="pres">
      <dgm:prSet presAssocID="{19599602-9E94-449B-AE02-46C30491E28C}" presName="parTransOne" presStyleCnt="0"/>
      <dgm:spPr/>
    </dgm:pt>
    <dgm:pt modelId="{31D66076-BA6C-4396-88D2-42CAF755FDAC}" type="pres">
      <dgm:prSet presAssocID="{19599602-9E94-449B-AE02-46C30491E28C}" presName="horzOne" presStyleCnt="0"/>
      <dgm:spPr/>
    </dgm:pt>
    <dgm:pt modelId="{B324A6AE-0CDC-47BA-9F18-ED488250DEC5}" type="pres">
      <dgm:prSet presAssocID="{6FD54DCC-0420-4B69-949E-C600DAC3EA80}" presName="vertTwo" presStyleCnt="0"/>
      <dgm:spPr/>
    </dgm:pt>
    <dgm:pt modelId="{E37E0BF8-94DC-437D-A13D-568BFD0AC78A}" type="pres">
      <dgm:prSet presAssocID="{6FD54DCC-0420-4B69-949E-C600DAC3EA80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BD8003-E129-4EEC-8F9C-807C07C90C4C}" type="pres">
      <dgm:prSet presAssocID="{6FD54DCC-0420-4B69-949E-C600DAC3EA80}" presName="parTransTwo" presStyleCnt="0"/>
      <dgm:spPr/>
    </dgm:pt>
    <dgm:pt modelId="{27D340E3-6677-4DD1-A31D-D6A7308B4E37}" type="pres">
      <dgm:prSet presAssocID="{6FD54DCC-0420-4B69-949E-C600DAC3EA80}" presName="horzTwo" presStyleCnt="0"/>
      <dgm:spPr/>
    </dgm:pt>
    <dgm:pt modelId="{6EB8E1F5-0B0E-4A85-A69D-FCE3D2E86E73}" type="pres">
      <dgm:prSet presAssocID="{3051325A-02EC-44D4-B649-4B05FB542421}" presName="vertThree" presStyleCnt="0"/>
      <dgm:spPr/>
    </dgm:pt>
    <dgm:pt modelId="{0D369664-921D-4767-9F36-DB07826100C4}" type="pres">
      <dgm:prSet presAssocID="{3051325A-02EC-44D4-B649-4B05FB542421}" presName="txThree" presStyleLbl="node3" presStyleIdx="0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466858-786D-4EA4-BEC3-1EEE0614DF0E}" type="pres">
      <dgm:prSet presAssocID="{3051325A-02EC-44D4-B649-4B05FB542421}" presName="horzThree" presStyleCnt="0"/>
      <dgm:spPr/>
    </dgm:pt>
    <dgm:pt modelId="{91C846AE-699A-4DDE-8781-7B733F71A040}" type="pres">
      <dgm:prSet presAssocID="{82D1A7E2-3C9F-419D-8C8C-88CE6EF86675}" presName="sibSpaceThree" presStyleCnt="0"/>
      <dgm:spPr/>
    </dgm:pt>
    <dgm:pt modelId="{05003CF2-B080-4A43-A04C-D0408BB415FB}" type="pres">
      <dgm:prSet presAssocID="{43F72551-A7CD-41FD-A1FD-1E2A0BFD8612}" presName="vertThree" presStyleCnt="0"/>
      <dgm:spPr/>
    </dgm:pt>
    <dgm:pt modelId="{608A37C8-DC90-4ADD-A4E9-9DDF009D3F9C}" type="pres">
      <dgm:prSet presAssocID="{43F72551-A7CD-41FD-A1FD-1E2A0BFD8612}" presName="txThree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1E0C2C-D52D-4499-AB32-2EA70DE1120E}" type="pres">
      <dgm:prSet presAssocID="{43F72551-A7CD-41FD-A1FD-1E2A0BFD8612}" presName="horzThree" presStyleCnt="0"/>
      <dgm:spPr/>
    </dgm:pt>
    <dgm:pt modelId="{A3E0A0B5-13CC-4BA7-92D7-526929C5C78D}" type="pres">
      <dgm:prSet presAssocID="{CE57F18C-7754-4245-BB8D-0DDD9139AB8E}" presName="sibSpaceTwo" presStyleCnt="0"/>
      <dgm:spPr/>
    </dgm:pt>
    <dgm:pt modelId="{BC08434B-B857-43CD-8DFC-CEB590D07889}" type="pres">
      <dgm:prSet presAssocID="{8E5FE334-511A-440D-891C-2B2A5B115EF8}" presName="vertTwo" presStyleCnt="0"/>
      <dgm:spPr/>
    </dgm:pt>
    <dgm:pt modelId="{76A09103-592A-4C9A-849D-5D2AA560A93A}" type="pres">
      <dgm:prSet presAssocID="{8E5FE334-511A-440D-891C-2B2A5B115EF8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DD37D8-41AE-4633-95F4-7308F3EE1D76}" type="pres">
      <dgm:prSet presAssocID="{8E5FE334-511A-440D-891C-2B2A5B115EF8}" presName="parTransTwo" presStyleCnt="0"/>
      <dgm:spPr/>
    </dgm:pt>
    <dgm:pt modelId="{8DA8F2FE-4218-4E95-BB7A-A42793A0596A}" type="pres">
      <dgm:prSet presAssocID="{8E5FE334-511A-440D-891C-2B2A5B115EF8}" presName="horzTwo" presStyleCnt="0"/>
      <dgm:spPr/>
    </dgm:pt>
    <dgm:pt modelId="{82E81EBC-14AD-498F-9C68-3DC9A55A0701}" type="pres">
      <dgm:prSet presAssocID="{A6008F27-A7C0-4374-9F3F-CD1DD0569F0C}" presName="vertThree" presStyleCnt="0"/>
      <dgm:spPr/>
    </dgm:pt>
    <dgm:pt modelId="{A1200104-7CAF-4178-B42F-021395DADDF7}" type="pres">
      <dgm:prSet presAssocID="{A6008F27-A7C0-4374-9F3F-CD1DD0569F0C}" presName="txThree" presStyleLbl="node3" presStyleIdx="2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927B41-A4D0-492E-A490-CE6CC58C00D9}" type="pres">
      <dgm:prSet presAssocID="{A6008F27-A7C0-4374-9F3F-CD1DD0569F0C}" presName="horzThree" presStyleCnt="0"/>
      <dgm:spPr/>
    </dgm:pt>
    <dgm:pt modelId="{297A8F6D-591B-4F20-8921-7F944404B7A8}" type="pres">
      <dgm:prSet presAssocID="{89885769-BAEB-4627-BEE9-3EC4232CD9D1}" presName="sibSpaceThree" presStyleCnt="0"/>
      <dgm:spPr/>
    </dgm:pt>
    <dgm:pt modelId="{6C7C9E74-5AB4-4C30-8570-567B3EDF004F}" type="pres">
      <dgm:prSet presAssocID="{6180C11E-33E5-4C76-AC92-834367DC3B06}" presName="vertThree" presStyleCnt="0"/>
      <dgm:spPr/>
    </dgm:pt>
    <dgm:pt modelId="{C96B6ABF-C325-4FBC-B6CE-C61D6678C24A}" type="pres">
      <dgm:prSet presAssocID="{6180C11E-33E5-4C76-AC92-834367DC3B06}" presName="txThree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F4A66A-654F-48AD-810E-172629D8A347}" type="pres">
      <dgm:prSet presAssocID="{6180C11E-33E5-4C76-AC92-834367DC3B06}" presName="horzThree" presStyleCnt="0"/>
      <dgm:spPr/>
    </dgm:pt>
    <dgm:pt modelId="{4B587152-3AEC-40E5-B662-F7FBED797DF1}" type="pres">
      <dgm:prSet presAssocID="{9D2BDF8A-F9F2-42AD-AAB7-3CF95F14CF39}" presName="sibSpaceTwo" presStyleCnt="0"/>
      <dgm:spPr/>
    </dgm:pt>
    <dgm:pt modelId="{37434E08-B362-49C6-B1F4-D84B70689A8F}" type="pres">
      <dgm:prSet presAssocID="{86DE1C78-57DB-406E-B21F-3C0D69955B48}" presName="vertTwo" presStyleCnt="0"/>
      <dgm:spPr/>
    </dgm:pt>
    <dgm:pt modelId="{181AA3E4-01E4-465D-850B-C2035EAB0436}" type="pres">
      <dgm:prSet presAssocID="{86DE1C78-57DB-406E-B21F-3C0D69955B48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40D3FF-00BA-4692-A529-1B47BCA8A185}" type="pres">
      <dgm:prSet presAssocID="{86DE1C78-57DB-406E-B21F-3C0D69955B48}" presName="parTransTwo" presStyleCnt="0"/>
      <dgm:spPr/>
    </dgm:pt>
    <dgm:pt modelId="{A736F89F-8FB9-4503-8538-B97EE8FC74A0}" type="pres">
      <dgm:prSet presAssocID="{86DE1C78-57DB-406E-B21F-3C0D69955B48}" presName="horzTwo" presStyleCnt="0"/>
      <dgm:spPr/>
    </dgm:pt>
    <dgm:pt modelId="{0D11801F-7901-49AF-8D10-FD291D39B583}" type="pres">
      <dgm:prSet presAssocID="{8A2001EF-9630-4F81-911C-FAF2F8D715A7}" presName="vertThree" presStyleCnt="0"/>
      <dgm:spPr/>
    </dgm:pt>
    <dgm:pt modelId="{BDA96F07-A2E9-4146-8567-317A8E59DE6F}" type="pres">
      <dgm:prSet presAssocID="{8A2001EF-9630-4F81-911C-FAF2F8D715A7}" presName="txThree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1E6856-4911-4386-99BA-90248EB6EFD3}" type="pres">
      <dgm:prSet presAssocID="{8A2001EF-9630-4F81-911C-FAF2F8D715A7}" presName="horzThree" presStyleCnt="0"/>
      <dgm:spPr/>
    </dgm:pt>
    <dgm:pt modelId="{12A86D57-2507-4C69-95DF-163B081697B6}" type="pres">
      <dgm:prSet presAssocID="{D942601D-9F5B-43A9-98A5-13E55E222021}" presName="sibSpaceThree" presStyleCnt="0"/>
      <dgm:spPr/>
    </dgm:pt>
    <dgm:pt modelId="{42E8F872-676E-4946-9D06-37894F8309F3}" type="pres">
      <dgm:prSet presAssocID="{A4B52392-7654-4300-BAA0-20F37F053D08}" presName="vertThree" presStyleCnt="0"/>
      <dgm:spPr/>
    </dgm:pt>
    <dgm:pt modelId="{95257C35-CD36-42EB-B6D5-DD705C365CBA}" type="pres">
      <dgm:prSet presAssocID="{A4B52392-7654-4300-BAA0-20F37F053D08}" presName="txThree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5DD162-4988-4780-B5E4-395C77A18556}" type="pres">
      <dgm:prSet presAssocID="{A4B52392-7654-4300-BAA0-20F37F053D08}" presName="horzThree" presStyleCnt="0"/>
      <dgm:spPr/>
    </dgm:pt>
    <dgm:pt modelId="{30C6339B-D8CF-40DA-AB18-DF67EB0EB13C}" type="pres">
      <dgm:prSet presAssocID="{9DE51978-DB3A-4C73-ACC0-73C8C0951FC2}" presName="sibSpaceThree" presStyleCnt="0"/>
      <dgm:spPr/>
    </dgm:pt>
    <dgm:pt modelId="{A8A6FD7D-F63B-4DAC-8A0F-6649D64B6B80}" type="pres">
      <dgm:prSet presAssocID="{5F91C65A-0382-4206-B0CC-1C70AD081656}" presName="vertThree" presStyleCnt="0"/>
      <dgm:spPr/>
    </dgm:pt>
    <dgm:pt modelId="{63F590C1-A9A4-46F8-B873-72D2AE0B90A5}" type="pres">
      <dgm:prSet presAssocID="{5F91C65A-0382-4206-B0CC-1C70AD081656}" presName="txThree" presStyleLbl="node3" presStyleIdx="6" presStyleCnt="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F89249-EFDE-4D2E-92DC-F55BE22CA36E}" type="pres">
      <dgm:prSet presAssocID="{5F91C65A-0382-4206-B0CC-1C70AD081656}" presName="horzThree" presStyleCnt="0"/>
      <dgm:spPr/>
    </dgm:pt>
  </dgm:ptLst>
  <dgm:cxnLst>
    <dgm:cxn modelId="{E0C95E74-1FC7-4239-A67A-C4CCDF28838B}" srcId="{6FD54DCC-0420-4B69-949E-C600DAC3EA80}" destId="{43F72551-A7CD-41FD-A1FD-1E2A0BFD8612}" srcOrd="1" destOrd="0" parTransId="{5A7D907B-30F7-4751-A630-CB6A79F46E63}" sibTransId="{5849B48B-66EE-473D-8D06-52F3AC0423A7}"/>
    <dgm:cxn modelId="{638D0EC5-58C1-4E45-971C-05F7B1FF0734}" type="presOf" srcId="{3051325A-02EC-44D4-B649-4B05FB542421}" destId="{0D369664-921D-4767-9F36-DB07826100C4}" srcOrd="0" destOrd="0" presId="urn:microsoft.com/office/officeart/2005/8/layout/hierarchy4"/>
    <dgm:cxn modelId="{E678EE02-0C22-47DC-8600-92C3B3676284}" type="presOf" srcId="{43F72551-A7CD-41FD-A1FD-1E2A0BFD8612}" destId="{608A37C8-DC90-4ADD-A4E9-9DDF009D3F9C}" srcOrd="0" destOrd="0" presId="urn:microsoft.com/office/officeart/2005/8/layout/hierarchy4"/>
    <dgm:cxn modelId="{C8F68D47-C4A8-4B50-822E-F7328400EE6C}" type="presOf" srcId="{9EFAFD96-3601-4F17-BB82-DBBBA6C512D5}" destId="{22B8A310-9ECF-43C3-879B-EBFF44005CAE}" srcOrd="0" destOrd="0" presId="urn:microsoft.com/office/officeart/2005/8/layout/hierarchy4"/>
    <dgm:cxn modelId="{A61ED136-681D-43AD-9CD4-9210B6159955}" srcId="{6FD54DCC-0420-4B69-949E-C600DAC3EA80}" destId="{3051325A-02EC-44D4-B649-4B05FB542421}" srcOrd="0" destOrd="0" parTransId="{E9A80449-07E0-4599-9053-AE60E808747C}" sibTransId="{82D1A7E2-3C9F-419D-8C8C-88CE6EF86675}"/>
    <dgm:cxn modelId="{37492800-DEF1-4A36-90E7-9B3F20B47367}" srcId="{8E5FE334-511A-440D-891C-2B2A5B115EF8}" destId="{6180C11E-33E5-4C76-AC92-834367DC3B06}" srcOrd="1" destOrd="0" parTransId="{70B7EA44-B4BA-46FE-828C-DD30FEA91F2A}" sibTransId="{98FA8F88-1D48-429C-B381-30326D9D6F85}"/>
    <dgm:cxn modelId="{E1168BEE-4198-4590-947D-3EF3583DA097}" type="presOf" srcId="{5F91C65A-0382-4206-B0CC-1C70AD081656}" destId="{63F590C1-A9A4-46F8-B873-72D2AE0B90A5}" srcOrd="0" destOrd="0" presId="urn:microsoft.com/office/officeart/2005/8/layout/hierarchy4"/>
    <dgm:cxn modelId="{C673ED56-59EA-4542-B3F8-A6ECA49CA391}" type="presOf" srcId="{8E5FE334-511A-440D-891C-2B2A5B115EF8}" destId="{76A09103-592A-4C9A-849D-5D2AA560A93A}" srcOrd="0" destOrd="0" presId="urn:microsoft.com/office/officeart/2005/8/layout/hierarchy4"/>
    <dgm:cxn modelId="{F6B4CB86-E859-45C2-8334-449111543FC8}" srcId="{19599602-9E94-449B-AE02-46C30491E28C}" destId="{8E5FE334-511A-440D-891C-2B2A5B115EF8}" srcOrd="1" destOrd="0" parTransId="{5432D8EE-7044-4377-BAD0-C3812232329F}" sibTransId="{9D2BDF8A-F9F2-42AD-AAB7-3CF95F14CF39}"/>
    <dgm:cxn modelId="{368D437E-6478-490D-9C78-2CE0CFB8DEC6}" type="presOf" srcId="{6180C11E-33E5-4C76-AC92-834367DC3B06}" destId="{C96B6ABF-C325-4FBC-B6CE-C61D6678C24A}" srcOrd="0" destOrd="0" presId="urn:microsoft.com/office/officeart/2005/8/layout/hierarchy4"/>
    <dgm:cxn modelId="{025AD8E3-652A-484C-B88A-95D519B5FAC1}" type="presOf" srcId="{8A2001EF-9630-4F81-911C-FAF2F8D715A7}" destId="{BDA96F07-A2E9-4146-8567-317A8E59DE6F}" srcOrd="0" destOrd="0" presId="urn:microsoft.com/office/officeart/2005/8/layout/hierarchy4"/>
    <dgm:cxn modelId="{BE7F5F65-5C07-4301-B2DA-8B4446300D7D}" srcId="{8E5FE334-511A-440D-891C-2B2A5B115EF8}" destId="{A6008F27-A7C0-4374-9F3F-CD1DD0569F0C}" srcOrd="0" destOrd="0" parTransId="{8C480FDC-D2D2-4787-A7D3-ADE436E465B9}" sibTransId="{89885769-BAEB-4627-BEE9-3EC4232CD9D1}"/>
    <dgm:cxn modelId="{1E3CD877-985E-41B5-B47E-C595B5C3EF22}" srcId="{86DE1C78-57DB-406E-B21F-3C0D69955B48}" destId="{5F91C65A-0382-4206-B0CC-1C70AD081656}" srcOrd="2" destOrd="0" parTransId="{B1DFEF7F-F441-45B2-ABAB-4077DAA75438}" sibTransId="{5344925A-4F03-4093-941B-B8459332639D}"/>
    <dgm:cxn modelId="{E57B54AB-0920-4492-9164-C0487F45EAD9}" srcId="{86DE1C78-57DB-406E-B21F-3C0D69955B48}" destId="{8A2001EF-9630-4F81-911C-FAF2F8D715A7}" srcOrd="0" destOrd="0" parTransId="{63FBE457-A836-428A-B3DE-8054D6996A46}" sibTransId="{D942601D-9F5B-43A9-98A5-13E55E222021}"/>
    <dgm:cxn modelId="{7A02F5AF-F9F5-4778-A66E-DE024A3A34D9}" srcId="{9EFAFD96-3601-4F17-BB82-DBBBA6C512D5}" destId="{19599602-9E94-449B-AE02-46C30491E28C}" srcOrd="0" destOrd="0" parTransId="{FF371F54-3EAD-4229-B33D-30FA8E522AE4}" sibTransId="{2A88706E-F8B3-4E84-B216-AB828E178267}"/>
    <dgm:cxn modelId="{3FDBA547-9D62-4BC9-AE02-9F6ED8405EC7}" srcId="{19599602-9E94-449B-AE02-46C30491E28C}" destId="{86DE1C78-57DB-406E-B21F-3C0D69955B48}" srcOrd="2" destOrd="0" parTransId="{EF792B7D-CCED-4540-B974-A1744D323C51}" sibTransId="{766F642B-C7CC-4E53-B451-7680183419E1}"/>
    <dgm:cxn modelId="{10A4EA46-24B4-465B-9DFC-184E8A799B66}" type="presOf" srcId="{19599602-9E94-449B-AE02-46C30491E28C}" destId="{06E8058F-C0E6-4B8C-9BA9-B16C56C39D01}" srcOrd="0" destOrd="0" presId="urn:microsoft.com/office/officeart/2005/8/layout/hierarchy4"/>
    <dgm:cxn modelId="{C9CA2B04-FE3F-418A-B5CE-6E814F3F6895}" type="presOf" srcId="{86DE1C78-57DB-406E-B21F-3C0D69955B48}" destId="{181AA3E4-01E4-465D-850B-C2035EAB0436}" srcOrd="0" destOrd="0" presId="urn:microsoft.com/office/officeart/2005/8/layout/hierarchy4"/>
    <dgm:cxn modelId="{C9C91C9E-EA89-43E6-8C82-91098D9D4343}" srcId="{86DE1C78-57DB-406E-B21F-3C0D69955B48}" destId="{A4B52392-7654-4300-BAA0-20F37F053D08}" srcOrd="1" destOrd="0" parTransId="{C0FA747A-9146-44EE-8F92-0EA97654A700}" sibTransId="{9DE51978-DB3A-4C73-ACC0-73C8C0951FC2}"/>
    <dgm:cxn modelId="{A9A39EE7-F441-4563-AFFD-666EC4C4FD54}" srcId="{19599602-9E94-449B-AE02-46C30491E28C}" destId="{6FD54DCC-0420-4B69-949E-C600DAC3EA80}" srcOrd="0" destOrd="0" parTransId="{6F5CF077-1342-46A1-93F1-68D7723F3F8C}" sibTransId="{CE57F18C-7754-4245-BB8D-0DDD9139AB8E}"/>
    <dgm:cxn modelId="{BE57462C-68CF-4306-A395-072897C07E28}" type="presOf" srcId="{A4B52392-7654-4300-BAA0-20F37F053D08}" destId="{95257C35-CD36-42EB-B6D5-DD705C365CBA}" srcOrd="0" destOrd="0" presId="urn:microsoft.com/office/officeart/2005/8/layout/hierarchy4"/>
    <dgm:cxn modelId="{268831F4-6410-450B-96E1-FDD08CF4C214}" type="presOf" srcId="{A6008F27-A7C0-4374-9F3F-CD1DD0569F0C}" destId="{A1200104-7CAF-4178-B42F-021395DADDF7}" srcOrd="0" destOrd="0" presId="urn:microsoft.com/office/officeart/2005/8/layout/hierarchy4"/>
    <dgm:cxn modelId="{A99153F5-4CC4-469D-9C78-62BD4E3B674A}" type="presOf" srcId="{6FD54DCC-0420-4B69-949E-C600DAC3EA80}" destId="{E37E0BF8-94DC-437D-A13D-568BFD0AC78A}" srcOrd="0" destOrd="0" presId="urn:microsoft.com/office/officeart/2005/8/layout/hierarchy4"/>
    <dgm:cxn modelId="{5471763E-F187-4266-B5B2-4F377624D1D0}" type="presParOf" srcId="{22B8A310-9ECF-43C3-879B-EBFF44005CAE}" destId="{FCE0D352-C239-4992-9B5E-2FB1AB9BFA6E}" srcOrd="0" destOrd="0" presId="urn:microsoft.com/office/officeart/2005/8/layout/hierarchy4"/>
    <dgm:cxn modelId="{76A3CDC7-F1F2-4587-A28B-298D67180351}" type="presParOf" srcId="{FCE0D352-C239-4992-9B5E-2FB1AB9BFA6E}" destId="{06E8058F-C0E6-4B8C-9BA9-B16C56C39D01}" srcOrd="0" destOrd="0" presId="urn:microsoft.com/office/officeart/2005/8/layout/hierarchy4"/>
    <dgm:cxn modelId="{7E4924DA-C373-4BF0-B1D5-019E3E0E493C}" type="presParOf" srcId="{FCE0D352-C239-4992-9B5E-2FB1AB9BFA6E}" destId="{0E6C2D31-15C4-497C-A9B4-93263D8E4A77}" srcOrd="1" destOrd="0" presId="urn:microsoft.com/office/officeart/2005/8/layout/hierarchy4"/>
    <dgm:cxn modelId="{DA21A6DA-CB58-492F-B4C1-CED55ACBF6C3}" type="presParOf" srcId="{FCE0D352-C239-4992-9B5E-2FB1AB9BFA6E}" destId="{31D66076-BA6C-4396-88D2-42CAF755FDAC}" srcOrd="2" destOrd="0" presId="urn:microsoft.com/office/officeart/2005/8/layout/hierarchy4"/>
    <dgm:cxn modelId="{5A10E548-7107-4BE7-A280-745F1E28D014}" type="presParOf" srcId="{31D66076-BA6C-4396-88D2-42CAF755FDAC}" destId="{B324A6AE-0CDC-47BA-9F18-ED488250DEC5}" srcOrd="0" destOrd="0" presId="urn:microsoft.com/office/officeart/2005/8/layout/hierarchy4"/>
    <dgm:cxn modelId="{9FC0714D-98B3-44D8-85C3-A703873DC8E2}" type="presParOf" srcId="{B324A6AE-0CDC-47BA-9F18-ED488250DEC5}" destId="{E37E0BF8-94DC-437D-A13D-568BFD0AC78A}" srcOrd="0" destOrd="0" presId="urn:microsoft.com/office/officeart/2005/8/layout/hierarchy4"/>
    <dgm:cxn modelId="{AA2F3112-F263-4D4B-A594-311EF1EF09B7}" type="presParOf" srcId="{B324A6AE-0CDC-47BA-9F18-ED488250DEC5}" destId="{AABD8003-E129-4EEC-8F9C-807C07C90C4C}" srcOrd="1" destOrd="0" presId="urn:microsoft.com/office/officeart/2005/8/layout/hierarchy4"/>
    <dgm:cxn modelId="{2641A893-9B88-420D-8307-86E5D091B220}" type="presParOf" srcId="{B324A6AE-0CDC-47BA-9F18-ED488250DEC5}" destId="{27D340E3-6677-4DD1-A31D-D6A7308B4E37}" srcOrd="2" destOrd="0" presId="urn:microsoft.com/office/officeart/2005/8/layout/hierarchy4"/>
    <dgm:cxn modelId="{467063E5-C30F-4F94-B341-89732CC4C085}" type="presParOf" srcId="{27D340E3-6677-4DD1-A31D-D6A7308B4E37}" destId="{6EB8E1F5-0B0E-4A85-A69D-FCE3D2E86E73}" srcOrd="0" destOrd="0" presId="urn:microsoft.com/office/officeart/2005/8/layout/hierarchy4"/>
    <dgm:cxn modelId="{E800E3E3-D83F-49F7-97B3-E644D5D184D8}" type="presParOf" srcId="{6EB8E1F5-0B0E-4A85-A69D-FCE3D2E86E73}" destId="{0D369664-921D-4767-9F36-DB07826100C4}" srcOrd="0" destOrd="0" presId="urn:microsoft.com/office/officeart/2005/8/layout/hierarchy4"/>
    <dgm:cxn modelId="{27318551-4D83-43F6-9EEC-588C92D25FEF}" type="presParOf" srcId="{6EB8E1F5-0B0E-4A85-A69D-FCE3D2E86E73}" destId="{4E466858-786D-4EA4-BEC3-1EEE0614DF0E}" srcOrd="1" destOrd="0" presId="urn:microsoft.com/office/officeart/2005/8/layout/hierarchy4"/>
    <dgm:cxn modelId="{6CE885D7-E490-40D2-8F71-27E2353C0217}" type="presParOf" srcId="{27D340E3-6677-4DD1-A31D-D6A7308B4E37}" destId="{91C846AE-699A-4DDE-8781-7B733F71A040}" srcOrd="1" destOrd="0" presId="urn:microsoft.com/office/officeart/2005/8/layout/hierarchy4"/>
    <dgm:cxn modelId="{1476D280-D109-49D0-8ED4-DC6F7BB7197E}" type="presParOf" srcId="{27D340E3-6677-4DD1-A31D-D6A7308B4E37}" destId="{05003CF2-B080-4A43-A04C-D0408BB415FB}" srcOrd="2" destOrd="0" presId="urn:microsoft.com/office/officeart/2005/8/layout/hierarchy4"/>
    <dgm:cxn modelId="{476D9141-4B9B-477D-BEAB-98EED2E53307}" type="presParOf" srcId="{05003CF2-B080-4A43-A04C-D0408BB415FB}" destId="{608A37C8-DC90-4ADD-A4E9-9DDF009D3F9C}" srcOrd="0" destOrd="0" presId="urn:microsoft.com/office/officeart/2005/8/layout/hierarchy4"/>
    <dgm:cxn modelId="{95F84879-8359-4FC8-8200-2186C6A4FB75}" type="presParOf" srcId="{05003CF2-B080-4A43-A04C-D0408BB415FB}" destId="{041E0C2C-D52D-4499-AB32-2EA70DE1120E}" srcOrd="1" destOrd="0" presId="urn:microsoft.com/office/officeart/2005/8/layout/hierarchy4"/>
    <dgm:cxn modelId="{E2C5B7FF-0EC7-4EFF-8955-E26F402A50BD}" type="presParOf" srcId="{31D66076-BA6C-4396-88D2-42CAF755FDAC}" destId="{A3E0A0B5-13CC-4BA7-92D7-526929C5C78D}" srcOrd="1" destOrd="0" presId="urn:microsoft.com/office/officeart/2005/8/layout/hierarchy4"/>
    <dgm:cxn modelId="{BDC84B34-F228-4F31-82DE-E78DCB9A8D29}" type="presParOf" srcId="{31D66076-BA6C-4396-88D2-42CAF755FDAC}" destId="{BC08434B-B857-43CD-8DFC-CEB590D07889}" srcOrd="2" destOrd="0" presId="urn:microsoft.com/office/officeart/2005/8/layout/hierarchy4"/>
    <dgm:cxn modelId="{1BD515BD-6400-4DAA-836D-82B6174840A0}" type="presParOf" srcId="{BC08434B-B857-43CD-8DFC-CEB590D07889}" destId="{76A09103-592A-4C9A-849D-5D2AA560A93A}" srcOrd="0" destOrd="0" presId="urn:microsoft.com/office/officeart/2005/8/layout/hierarchy4"/>
    <dgm:cxn modelId="{5D7723A2-9676-4239-BF8A-5235DCD7B8BB}" type="presParOf" srcId="{BC08434B-B857-43CD-8DFC-CEB590D07889}" destId="{6FDD37D8-41AE-4633-95F4-7308F3EE1D76}" srcOrd="1" destOrd="0" presId="urn:microsoft.com/office/officeart/2005/8/layout/hierarchy4"/>
    <dgm:cxn modelId="{40306FFD-D292-4807-B7DE-280F498F9091}" type="presParOf" srcId="{BC08434B-B857-43CD-8DFC-CEB590D07889}" destId="{8DA8F2FE-4218-4E95-BB7A-A42793A0596A}" srcOrd="2" destOrd="0" presId="urn:microsoft.com/office/officeart/2005/8/layout/hierarchy4"/>
    <dgm:cxn modelId="{88FC0D2A-CA50-492D-94A3-19D9CE05756B}" type="presParOf" srcId="{8DA8F2FE-4218-4E95-BB7A-A42793A0596A}" destId="{82E81EBC-14AD-498F-9C68-3DC9A55A0701}" srcOrd="0" destOrd="0" presId="urn:microsoft.com/office/officeart/2005/8/layout/hierarchy4"/>
    <dgm:cxn modelId="{E8416E69-0893-48B1-9447-F9086F7959DC}" type="presParOf" srcId="{82E81EBC-14AD-498F-9C68-3DC9A55A0701}" destId="{A1200104-7CAF-4178-B42F-021395DADDF7}" srcOrd="0" destOrd="0" presId="urn:microsoft.com/office/officeart/2005/8/layout/hierarchy4"/>
    <dgm:cxn modelId="{6B502EA4-647D-4534-97D7-0D538ADCF2CF}" type="presParOf" srcId="{82E81EBC-14AD-498F-9C68-3DC9A55A0701}" destId="{43927B41-A4D0-492E-A490-CE6CC58C00D9}" srcOrd="1" destOrd="0" presId="urn:microsoft.com/office/officeart/2005/8/layout/hierarchy4"/>
    <dgm:cxn modelId="{2CFC88D1-7C97-4BB1-9DA4-D64EA9595B40}" type="presParOf" srcId="{8DA8F2FE-4218-4E95-BB7A-A42793A0596A}" destId="{297A8F6D-591B-4F20-8921-7F944404B7A8}" srcOrd="1" destOrd="0" presId="urn:microsoft.com/office/officeart/2005/8/layout/hierarchy4"/>
    <dgm:cxn modelId="{B715F688-197D-4494-A52C-698AE99113BA}" type="presParOf" srcId="{8DA8F2FE-4218-4E95-BB7A-A42793A0596A}" destId="{6C7C9E74-5AB4-4C30-8570-567B3EDF004F}" srcOrd="2" destOrd="0" presId="urn:microsoft.com/office/officeart/2005/8/layout/hierarchy4"/>
    <dgm:cxn modelId="{CE88C0BD-408E-4654-87F0-194C8064BF4C}" type="presParOf" srcId="{6C7C9E74-5AB4-4C30-8570-567B3EDF004F}" destId="{C96B6ABF-C325-4FBC-B6CE-C61D6678C24A}" srcOrd="0" destOrd="0" presId="urn:microsoft.com/office/officeart/2005/8/layout/hierarchy4"/>
    <dgm:cxn modelId="{4DCE410D-74E0-4CC8-93CB-0B7010D069C1}" type="presParOf" srcId="{6C7C9E74-5AB4-4C30-8570-567B3EDF004F}" destId="{8AF4A66A-654F-48AD-810E-172629D8A347}" srcOrd="1" destOrd="0" presId="urn:microsoft.com/office/officeart/2005/8/layout/hierarchy4"/>
    <dgm:cxn modelId="{BC000047-8CF8-4EA2-8451-535818DBDD8E}" type="presParOf" srcId="{31D66076-BA6C-4396-88D2-42CAF755FDAC}" destId="{4B587152-3AEC-40E5-B662-F7FBED797DF1}" srcOrd="3" destOrd="0" presId="urn:microsoft.com/office/officeart/2005/8/layout/hierarchy4"/>
    <dgm:cxn modelId="{F4A38ED5-4D98-4FEE-8B37-864728A3D970}" type="presParOf" srcId="{31D66076-BA6C-4396-88D2-42CAF755FDAC}" destId="{37434E08-B362-49C6-B1F4-D84B70689A8F}" srcOrd="4" destOrd="0" presId="urn:microsoft.com/office/officeart/2005/8/layout/hierarchy4"/>
    <dgm:cxn modelId="{A3318A67-567B-4A07-A072-3510E013FC57}" type="presParOf" srcId="{37434E08-B362-49C6-B1F4-D84B70689A8F}" destId="{181AA3E4-01E4-465D-850B-C2035EAB0436}" srcOrd="0" destOrd="0" presId="urn:microsoft.com/office/officeart/2005/8/layout/hierarchy4"/>
    <dgm:cxn modelId="{6A43014C-9303-475A-9A48-1659BC949EDA}" type="presParOf" srcId="{37434E08-B362-49C6-B1F4-D84B70689A8F}" destId="{0840D3FF-00BA-4692-A529-1B47BCA8A185}" srcOrd="1" destOrd="0" presId="urn:microsoft.com/office/officeart/2005/8/layout/hierarchy4"/>
    <dgm:cxn modelId="{649399E4-9017-4E57-B51F-40E72BEB60FB}" type="presParOf" srcId="{37434E08-B362-49C6-B1F4-D84B70689A8F}" destId="{A736F89F-8FB9-4503-8538-B97EE8FC74A0}" srcOrd="2" destOrd="0" presId="urn:microsoft.com/office/officeart/2005/8/layout/hierarchy4"/>
    <dgm:cxn modelId="{4844B9DB-C366-4345-A305-D5B3604AB757}" type="presParOf" srcId="{A736F89F-8FB9-4503-8538-B97EE8FC74A0}" destId="{0D11801F-7901-49AF-8D10-FD291D39B583}" srcOrd="0" destOrd="0" presId="urn:microsoft.com/office/officeart/2005/8/layout/hierarchy4"/>
    <dgm:cxn modelId="{79F599E9-4839-4A44-B427-50E0BB4B2130}" type="presParOf" srcId="{0D11801F-7901-49AF-8D10-FD291D39B583}" destId="{BDA96F07-A2E9-4146-8567-317A8E59DE6F}" srcOrd="0" destOrd="0" presId="urn:microsoft.com/office/officeart/2005/8/layout/hierarchy4"/>
    <dgm:cxn modelId="{BB4EA615-94CF-448C-90F7-451AD034DA9A}" type="presParOf" srcId="{0D11801F-7901-49AF-8D10-FD291D39B583}" destId="{121E6856-4911-4386-99BA-90248EB6EFD3}" srcOrd="1" destOrd="0" presId="urn:microsoft.com/office/officeart/2005/8/layout/hierarchy4"/>
    <dgm:cxn modelId="{80E26F65-54FF-462A-B4DB-9DCB33C27593}" type="presParOf" srcId="{A736F89F-8FB9-4503-8538-B97EE8FC74A0}" destId="{12A86D57-2507-4C69-95DF-163B081697B6}" srcOrd="1" destOrd="0" presId="urn:microsoft.com/office/officeart/2005/8/layout/hierarchy4"/>
    <dgm:cxn modelId="{01E0A037-0726-4544-BA08-887C7F180FBE}" type="presParOf" srcId="{A736F89F-8FB9-4503-8538-B97EE8FC74A0}" destId="{42E8F872-676E-4946-9D06-37894F8309F3}" srcOrd="2" destOrd="0" presId="urn:microsoft.com/office/officeart/2005/8/layout/hierarchy4"/>
    <dgm:cxn modelId="{CF03E2E9-95E0-43A1-8078-5BD0FD29A374}" type="presParOf" srcId="{42E8F872-676E-4946-9D06-37894F8309F3}" destId="{95257C35-CD36-42EB-B6D5-DD705C365CBA}" srcOrd="0" destOrd="0" presId="urn:microsoft.com/office/officeart/2005/8/layout/hierarchy4"/>
    <dgm:cxn modelId="{7286462A-9F5E-452C-8CD2-0BE324BC6069}" type="presParOf" srcId="{42E8F872-676E-4946-9D06-37894F8309F3}" destId="{F75DD162-4988-4780-B5E4-395C77A18556}" srcOrd="1" destOrd="0" presId="urn:microsoft.com/office/officeart/2005/8/layout/hierarchy4"/>
    <dgm:cxn modelId="{10C794CC-3271-4AFE-BB6B-38CD1C4B4C1F}" type="presParOf" srcId="{A736F89F-8FB9-4503-8538-B97EE8FC74A0}" destId="{30C6339B-D8CF-40DA-AB18-DF67EB0EB13C}" srcOrd="3" destOrd="0" presId="urn:microsoft.com/office/officeart/2005/8/layout/hierarchy4"/>
    <dgm:cxn modelId="{DAB4E4A1-364C-497D-8F03-AF18C6CBF5D5}" type="presParOf" srcId="{A736F89F-8FB9-4503-8538-B97EE8FC74A0}" destId="{A8A6FD7D-F63B-4DAC-8A0F-6649D64B6B80}" srcOrd="4" destOrd="0" presId="urn:microsoft.com/office/officeart/2005/8/layout/hierarchy4"/>
    <dgm:cxn modelId="{C3F35544-03D8-42AB-A489-B59AE5C5DA9C}" type="presParOf" srcId="{A8A6FD7D-F63B-4DAC-8A0F-6649D64B6B80}" destId="{63F590C1-A9A4-46F8-B873-72D2AE0B90A5}" srcOrd="0" destOrd="0" presId="urn:microsoft.com/office/officeart/2005/8/layout/hierarchy4"/>
    <dgm:cxn modelId="{0611EE88-18FD-4DA7-907F-48E88B27A8BA}" type="presParOf" srcId="{A8A6FD7D-F63B-4DAC-8A0F-6649D64B6B80}" destId="{A1F89249-EFDE-4D2E-92DC-F55BE22CA36E}" srcOrd="1" destOrd="0" presId="urn:microsoft.com/office/officeart/2005/8/layout/hierarchy4"/>
  </dgm:cxnLst>
  <dgm:bg/>
  <dgm:whole>
    <a:ln w="57150"/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A0F28D-119C-4B1F-8740-1813079B803F}">
      <dsp:nvSpPr>
        <dsp:cNvPr id="0" name=""/>
        <dsp:cNvSpPr/>
      </dsp:nvSpPr>
      <dsp:spPr>
        <a:xfrm>
          <a:off x="8487" y="0"/>
          <a:ext cx="8683109" cy="1258529"/>
        </a:xfrm>
        <a:prstGeom prst="homePlate">
          <a:avLst/>
        </a:prstGeom>
        <a:gradFill flip="none" rotWithShape="1">
          <a:gsLst>
            <a:gs pos="3000">
              <a:srgbClr val="381A56"/>
            </a:gs>
            <a:gs pos="100000">
              <a:srgbClr val="3D1550"/>
            </a:gs>
          </a:gsLst>
          <a:path path="circle">
            <a:fillToRect l="50000" t="50000" r="50000" b="50000"/>
          </a:path>
          <a:tileRect/>
        </a:gradFill>
        <a:ln w="19050" cap="flat" cmpd="sng" algn="ctr">
          <a:solidFill>
            <a:schemeClr val="lt1">
              <a:hueOff val="0"/>
              <a:satOff val="0"/>
              <a:lumOff val="0"/>
              <a:alpha val="99000"/>
            </a:schemeClr>
          </a:solidFill>
          <a:prstDash val="solid"/>
          <a:miter lim="800000"/>
        </a:ln>
        <a:effectLst>
          <a:glow rad="228600">
            <a:schemeClr val="accent1">
              <a:alpha val="26000"/>
            </a:schemeClr>
          </a:glow>
          <a:reflection blurRad="241300" stA="52000" endA="300" endPos="35000" dist="114300" dir="5400000" sy="-100000" algn="bl" rotWithShape="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spc="0" dirty="0">
              <a:latin typeface="Arial Black" panose="020B0A04020102020204" pitchFamily="34" charset="0"/>
              <a:ea typeface="Montserrat"/>
            </a:rPr>
            <a:t>Доклад подготовил директор учреждения: Неборак О.Е. </a:t>
          </a:r>
        </a:p>
      </dsp:txBody>
      <dsp:txXfrm>
        <a:off x="8487" y="0"/>
        <a:ext cx="8368477" cy="12585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E8058F-C0E6-4B8C-9BA9-B16C56C39D01}">
      <dsp:nvSpPr>
        <dsp:cNvPr id="0" name=""/>
        <dsp:cNvSpPr/>
      </dsp:nvSpPr>
      <dsp:spPr>
        <a:xfrm>
          <a:off x="3943" y="1991"/>
          <a:ext cx="12853231" cy="174114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rtlCol="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noProof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ГОСУДАРСТВЕННОЕ ЗАДАНИЕ</a:t>
          </a:r>
        </a:p>
      </dsp:txBody>
      <dsp:txXfrm>
        <a:off x="54939" y="52987"/>
        <a:ext cx="12751239" cy="1639148"/>
      </dsp:txXfrm>
    </dsp:sp>
    <dsp:sp modelId="{E37E0BF8-94DC-437D-A13D-568BFD0AC78A}">
      <dsp:nvSpPr>
        <dsp:cNvPr id="0" name=""/>
        <dsp:cNvSpPr/>
      </dsp:nvSpPr>
      <dsp:spPr>
        <a:xfrm>
          <a:off x="3943" y="1991412"/>
          <a:ext cx="3577739" cy="24884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rtlCol="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noProof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Сбор необходимой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noProof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информации </a:t>
          </a:r>
        </a:p>
      </dsp:txBody>
      <dsp:txXfrm>
        <a:off x="76826" y="2064295"/>
        <a:ext cx="3431973" cy="2342644"/>
      </dsp:txXfrm>
    </dsp:sp>
    <dsp:sp modelId="{0D369664-921D-4767-9F36-DB07826100C4}">
      <dsp:nvSpPr>
        <dsp:cNvPr id="0" name=""/>
        <dsp:cNvSpPr/>
      </dsp:nvSpPr>
      <dsp:spPr>
        <a:xfrm>
          <a:off x="3943" y="4728102"/>
          <a:ext cx="1752076" cy="24884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Накопление и систематизация рыночной информации</a:t>
          </a:r>
        </a:p>
      </dsp:txBody>
      <dsp:txXfrm>
        <a:off x="55260" y="4779419"/>
        <a:ext cx="1649442" cy="2385776"/>
      </dsp:txXfrm>
    </dsp:sp>
    <dsp:sp modelId="{608A37C8-DC90-4ADD-A4E9-9DDF009D3F9C}">
      <dsp:nvSpPr>
        <dsp:cNvPr id="0" name=""/>
        <dsp:cNvSpPr/>
      </dsp:nvSpPr>
      <dsp:spPr>
        <a:xfrm>
          <a:off x="1829607" y="4728102"/>
          <a:ext cx="1752076" cy="24884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Обработка рыночной информации </a:t>
          </a:r>
        </a:p>
      </dsp:txBody>
      <dsp:txXfrm>
        <a:off x="1880924" y="4779419"/>
        <a:ext cx="1649442" cy="2385776"/>
      </dsp:txXfrm>
    </dsp:sp>
    <dsp:sp modelId="{76A09103-592A-4C9A-849D-5D2AA560A93A}">
      <dsp:nvSpPr>
        <dsp:cNvPr id="0" name=""/>
        <dsp:cNvSpPr/>
      </dsp:nvSpPr>
      <dsp:spPr>
        <a:xfrm>
          <a:off x="3728857" y="1991412"/>
          <a:ext cx="3577739" cy="24884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rtlCol="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noProof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кадастровой стоимости</a:t>
          </a:r>
        </a:p>
      </dsp:txBody>
      <dsp:txXfrm>
        <a:off x="3801740" y="2064295"/>
        <a:ext cx="3431973" cy="2342644"/>
      </dsp:txXfrm>
    </dsp:sp>
    <dsp:sp modelId="{A1200104-7CAF-4178-B42F-021395DADDF7}">
      <dsp:nvSpPr>
        <dsp:cNvPr id="0" name=""/>
        <dsp:cNvSpPr/>
      </dsp:nvSpPr>
      <dsp:spPr>
        <a:xfrm>
          <a:off x="3728857" y="4728102"/>
          <a:ext cx="1752076" cy="24884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Вновь учтенные объекты недвижимости</a:t>
          </a:r>
        </a:p>
      </dsp:txBody>
      <dsp:txXfrm>
        <a:off x="3780174" y="4779419"/>
        <a:ext cx="1649442" cy="2385776"/>
      </dsp:txXfrm>
    </dsp:sp>
    <dsp:sp modelId="{C96B6ABF-C325-4FBC-B6CE-C61D6678C24A}">
      <dsp:nvSpPr>
        <dsp:cNvPr id="0" name=""/>
        <dsp:cNvSpPr/>
      </dsp:nvSpPr>
      <dsp:spPr>
        <a:xfrm>
          <a:off x="5554521" y="4728102"/>
          <a:ext cx="1752076" cy="24884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Объекты недвижимости у которых изменились характеристики</a:t>
          </a:r>
        </a:p>
      </dsp:txBody>
      <dsp:txXfrm>
        <a:off x="5605838" y="4779419"/>
        <a:ext cx="1649442" cy="2385776"/>
      </dsp:txXfrm>
    </dsp:sp>
    <dsp:sp modelId="{181AA3E4-01E4-465D-850B-C2035EAB0436}">
      <dsp:nvSpPr>
        <dsp:cNvPr id="0" name=""/>
        <dsp:cNvSpPr/>
      </dsp:nvSpPr>
      <dsp:spPr>
        <a:xfrm>
          <a:off x="7453772" y="1991412"/>
          <a:ext cx="5403403" cy="24884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rtlCol="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noProof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Предоставление государственных услуг </a:t>
          </a:r>
        </a:p>
      </dsp:txBody>
      <dsp:txXfrm>
        <a:off x="7526655" y="2064295"/>
        <a:ext cx="5257637" cy="2342644"/>
      </dsp:txXfrm>
    </dsp:sp>
    <dsp:sp modelId="{BDA96F07-A2E9-4146-8567-317A8E59DE6F}">
      <dsp:nvSpPr>
        <dsp:cNvPr id="0" name=""/>
        <dsp:cNvSpPr/>
      </dsp:nvSpPr>
      <dsp:spPr>
        <a:xfrm>
          <a:off x="7453772" y="4728102"/>
          <a:ext cx="1752076" cy="24884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Разъяснения по вопросам определения кадастровой стоимости</a:t>
          </a:r>
        </a:p>
      </dsp:txBody>
      <dsp:txXfrm>
        <a:off x="7505089" y="4779419"/>
        <a:ext cx="1649442" cy="2385776"/>
      </dsp:txXfrm>
    </dsp:sp>
    <dsp:sp modelId="{95257C35-CD36-42EB-B6D5-DD705C365CBA}">
      <dsp:nvSpPr>
        <dsp:cNvPr id="0" name=""/>
        <dsp:cNvSpPr/>
      </dsp:nvSpPr>
      <dsp:spPr>
        <a:xfrm>
          <a:off x="9279435" y="4728102"/>
          <a:ext cx="1752076" cy="24884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заявлений об ошибках определения кадастровой стоимости</a:t>
          </a:r>
        </a:p>
      </dsp:txBody>
      <dsp:txXfrm>
        <a:off x="9330752" y="4779419"/>
        <a:ext cx="1649442" cy="2385776"/>
      </dsp:txXfrm>
    </dsp:sp>
    <dsp:sp modelId="{63F590C1-A9A4-46F8-B873-72D2AE0B90A5}">
      <dsp:nvSpPr>
        <dsp:cNvPr id="0" name=""/>
        <dsp:cNvSpPr/>
      </dsp:nvSpPr>
      <dsp:spPr>
        <a:xfrm>
          <a:off x="11105098" y="4728102"/>
          <a:ext cx="1752076" cy="248841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Рассмотрение заявлений об установлении кадастровой стоимости в размере рыночной</a:t>
          </a:r>
        </a:p>
      </dsp:txBody>
      <dsp:txXfrm>
        <a:off x="11156415" y="4779419"/>
        <a:ext cx="1649442" cy="2385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0.36456</cdr:x>
      <cdr:y>0.61119</cdr:y>
    </cdr:from>
    <cdr:to>
      <cdr:x>0.55508</cdr:x>
      <cdr:y>0.64172</cdr:y>
    </cdr:to>
    <cdr:sp macro="" textlink="">
      <cdr:nvSpPr>
        <cdr:cNvPr id="2" name="Text 1">
          <a:extLst xmlns:a="http://schemas.openxmlformats.org/drawingml/2006/main">
            <a:ext uri="{FF2B5EF4-FFF2-40B4-BE49-F238E27FC236}">
              <a16:creationId xmlns:a16="http://schemas.microsoft.com/office/drawing/2014/main" id="{A39DE8EE-0F07-40A6-9CFA-274736138E34}"/>
            </a:ext>
          </a:extLst>
        </cdr:cNvPr>
        <cdr:cNvSpPr/>
      </cdr:nvSpPr>
      <cdr:spPr>
        <a:xfrm xmlns:a="http://schemas.openxmlformats.org/drawingml/2006/main">
          <a:off x="3110526" y="4018995"/>
          <a:ext cx="1625583" cy="2007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/>
      </cdr:spPr>
      <cdr:txBody>
        <a:bodyPr xmlns:a="http://schemas.openxmlformats.org/drawingml/2006/main" wrap="square" rtlCol="0" anchor="t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ts val="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rPr>
            <a:t>установлено</a:t>
          </a:r>
          <a:endParaRPr kumimoji="0" lang="en-US" sz="1600" b="0" i="0" u="none" strike="noStrike" kern="1200" cap="none" spc="0" normalizeH="0" baseline="0" noProof="0" dirty="0">
            <a:ln>
              <a:noFill/>
            </a:ln>
            <a:effectLst/>
            <a:uLnTx/>
            <a:uFillTx/>
            <a:latin typeface="Times New Roman" panose="02020603050405020304" pitchFamily="18" charset="0"/>
            <a:ea typeface="Heebo" panose="020B0604020202020204" charset="-12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0.28661</cdr:x>
      <cdr:y>0.85543</cdr:y>
    </cdr:from>
    <cdr:to>
      <cdr:x>0.47713</cdr:x>
      <cdr:y>0.88596</cdr:y>
    </cdr:to>
    <cdr:sp macro="" textlink="">
      <cdr:nvSpPr>
        <cdr:cNvPr id="3" name="Text 1">
          <a:extLst xmlns:a="http://schemas.openxmlformats.org/drawingml/2006/main">
            <a:ext uri="{FF2B5EF4-FFF2-40B4-BE49-F238E27FC236}">
              <a16:creationId xmlns:a16="http://schemas.microsoft.com/office/drawing/2014/main" id="{A39DE8EE-0F07-40A6-9CFA-274736138E34}"/>
            </a:ext>
          </a:extLst>
        </cdr:cNvPr>
        <cdr:cNvSpPr/>
      </cdr:nvSpPr>
      <cdr:spPr>
        <a:xfrm xmlns:a="http://schemas.openxmlformats.org/drawingml/2006/main">
          <a:off x="2445421" y="5625056"/>
          <a:ext cx="1625583" cy="2007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/>
      </cdr:spPr>
      <cdr:txBody>
        <a:bodyPr xmlns:a="http://schemas.openxmlformats.org/drawingml/2006/main" wrap="square" rtlCol="0" anchor="t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ts val="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rPr>
            <a:t>установлено</a:t>
          </a:r>
          <a:endParaRPr kumimoji="0" lang="en-US" sz="1600" b="0" i="0" u="none" strike="noStrike" kern="1200" cap="none" spc="0" normalizeH="0" baseline="0" noProof="0" dirty="0">
            <a:ln>
              <a:noFill/>
            </a:ln>
            <a:effectLst/>
            <a:uLnTx/>
            <a:uFillTx/>
            <a:latin typeface="Times New Roman" panose="02020603050405020304" pitchFamily="18" charset="0"/>
            <a:ea typeface="Heebo" panose="020B0604020202020204" charset="-120"/>
            <a:cs typeface="Times New Roman" panose="02020603050405020304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50221" cy="498049"/>
          </a:xfrm>
          <a:prstGeom prst="rect">
            <a:avLst/>
          </a:prstGeom>
        </p:spPr>
        <p:txBody>
          <a:bodyPr vert="horz" lIns="88322" tIns="44162" rIns="88322" bIns="4416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7046" y="2"/>
            <a:ext cx="2950221" cy="498049"/>
          </a:xfrm>
          <a:prstGeom prst="rect">
            <a:avLst/>
          </a:prstGeom>
        </p:spPr>
        <p:txBody>
          <a:bodyPr vert="horz" lIns="88322" tIns="44162" rIns="88322" bIns="44162" rtlCol="0"/>
          <a:lstStyle>
            <a:lvl1pPr algn="r">
              <a:defRPr sz="1200"/>
            </a:lvl1pPr>
          </a:lstStyle>
          <a:p>
            <a:fld id="{C4A3FCA1-20B5-4B53-939B-796775DC01E2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42877"/>
            <a:ext cx="2950221" cy="498049"/>
          </a:xfrm>
          <a:prstGeom prst="rect">
            <a:avLst/>
          </a:prstGeom>
        </p:spPr>
        <p:txBody>
          <a:bodyPr vert="horz" lIns="88322" tIns="44162" rIns="88322" bIns="4416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7046" y="9442877"/>
            <a:ext cx="2950221" cy="498049"/>
          </a:xfrm>
          <a:prstGeom prst="rect">
            <a:avLst/>
          </a:prstGeom>
        </p:spPr>
        <p:txBody>
          <a:bodyPr vert="horz" lIns="88322" tIns="44162" rIns="88322" bIns="44162" rtlCol="0" anchor="b"/>
          <a:lstStyle>
            <a:lvl1pPr algn="r">
              <a:defRPr sz="1200"/>
            </a:lvl1pPr>
          </a:lstStyle>
          <a:p>
            <a:fld id="{009F9575-2B0D-4713-A20B-F020E5152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6623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52358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9338" tIns="34668" rIns="69338" bIns="34668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1539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9338" tIns="34668" rIns="69338" bIns="34668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265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981" tIns="33489" rIns="66981" bIns="33489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944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981" tIns="33489" rIns="66981" bIns="33489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85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981" tIns="33489" rIns="66981" bIns="33489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731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981" tIns="33489" rIns="66981" bIns="33489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821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981" tIns="33489" rIns="66981" bIns="33489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204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981" tIns="33489" rIns="66981" bIns="33489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78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981" tIns="33489" rIns="66981" bIns="33489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628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981" tIns="33489" rIns="66981" bIns="33489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110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16143-E03C-4CFD-AFDC-14E5BDEA754C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13318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59696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18603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024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46754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92130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50621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1299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99F0C-6DBB-458B-B423-EF04818A19A5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BE9A3-9063-4FE8-81B6-28E1FD680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671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62265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07710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50402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smtClean="0"/>
              <a:t>2/24/2026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74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  <p:sldLayoutId id="2147484029" r:id="rId12"/>
  </p:sldLayoutIdLst>
  <p:hf sldNum="0"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9" Type="http://schemas.microsoft.com/office/2007/relationships/diagramDrawing" Target="../diagrams/drawin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8DD34CA-6233-4A3E-AD41-7C4B6D964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4630400" cy="8229601"/>
          </a:xfrm>
          <a:prstGeom prst="rect">
            <a:avLst/>
          </a:prstGeom>
        </p:spPr>
      </p:pic>
      <p:pic>
        <p:nvPicPr>
          <p:cNvPr id="5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147" y="922362"/>
            <a:ext cx="5035987" cy="5035987"/>
          </a:xfrm>
          <a:prstGeom prst="rect">
            <a:avLst/>
          </a:prstGeom>
          <a:effectLst>
            <a:glow rad="850900">
              <a:schemeClr val="accent1">
                <a:alpha val="40000"/>
              </a:schemeClr>
            </a:glow>
            <a:reflection blurRad="152400" stA="50000" endA="300" endPos="40000" dist="101600" dir="5400000" sy="-100000" algn="bl" rotWithShape="0"/>
          </a:effectLst>
        </p:spPr>
      </p:pic>
      <p:sp>
        <p:nvSpPr>
          <p:cNvPr id="6" name="Text 1"/>
          <p:cNvSpPr/>
          <p:nvPr/>
        </p:nvSpPr>
        <p:spPr>
          <a:xfrm>
            <a:off x="630555" y="800493"/>
            <a:ext cx="7882890" cy="310753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6118"/>
              </a:lnSpc>
              <a:buNone/>
            </a:pPr>
            <a:r>
              <a:rPr lang="ru-RU" sz="48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ОТЧЕТ О РАБОТЕ</a:t>
            </a:r>
          </a:p>
          <a:p>
            <a:pPr marL="0" indent="0" algn="ctr">
              <a:lnSpc>
                <a:spcPts val="6118"/>
              </a:lnSpc>
              <a:buNone/>
            </a:pPr>
            <a:r>
              <a:rPr lang="ru-RU" sz="48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за 2025 год</a:t>
            </a:r>
          </a:p>
        </p:txBody>
      </p:sp>
      <p:sp>
        <p:nvSpPr>
          <p:cNvPr id="7" name="Text 2"/>
          <p:cNvSpPr/>
          <p:nvPr/>
        </p:nvSpPr>
        <p:spPr>
          <a:xfrm>
            <a:off x="630555" y="3708771"/>
            <a:ext cx="7882890" cy="144065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/>
            <a:r>
              <a:rPr lang="ru-RU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</a:t>
            </a:r>
          </a:p>
          <a:p>
            <a:pPr algn="ctr"/>
            <a:r>
              <a:rPr lang="ru-RU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ИВАНОВСКОЙ ОБЛАСТИ</a:t>
            </a:r>
          </a:p>
          <a:p>
            <a:pPr algn="ctr"/>
            <a:r>
              <a:rPr lang="ru-RU" sz="2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КАДАСТРОВОЙ ОЦЕНКИ»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734611435"/>
              </p:ext>
            </p:extLst>
          </p:nvPr>
        </p:nvGraphicFramePr>
        <p:xfrm>
          <a:off x="339829" y="6225049"/>
          <a:ext cx="8691597" cy="1258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511348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CCC0AF-2613-4A86-83ED-2D59D0651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491" y="-1"/>
            <a:ext cx="14630400" cy="822960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292515-1169-437C-9F6D-98F13EFA02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0657"/>
          <a:stretch/>
        </p:blipFill>
        <p:spPr>
          <a:xfrm>
            <a:off x="0" y="417"/>
            <a:ext cx="5756031" cy="8228766"/>
          </a:xfrm>
          <a:prstGeom prst="rect">
            <a:avLst/>
          </a:prstGeom>
        </p:spPr>
      </p:pic>
      <p:sp>
        <p:nvSpPr>
          <p:cNvPr id="5" name="Text 1">
            <a:extLst>
              <a:ext uri="{FF2B5EF4-FFF2-40B4-BE49-F238E27FC236}">
                <a16:creationId xmlns:a16="http://schemas.microsoft.com/office/drawing/2014/main" id="{C8514FC5-6369-4E4F-BC60-83B25DABAEEB}"/>
              </a:ext>
            </a:extLst>
          </p:cNvPr>
          <p:cNvSpPr/>
          <p:nvPr/>
        </p:nvSpPr>
        <p:spPr>
          <a:xfrm>
            <a:off x="5756030" y="0"/>
            <a:ext cx="8874369" cy="83343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61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ДЕЯТЕЛЬНОСТИ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15C1B2B7-135C-4E29-AC97-569C58592EEB}"/>
              </a:ext>
            </a:extLst>
          </p:cNvPr>
          <p:cNvSpPr/>
          <p:nvPr/>
        </p:nvSpPr>
        <p:spPr>
          <a:xfrm>
            <a:off x="5756031" y="1125416"/>
            <a:ext cx="8874369" cy="71041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ПРОВЕДЕНА ГОСУДАРСТВЕННАЯ КАДАСТРОВАЯ ОЦЕНКА</a:t>
            </a:r>
          </a:p>
          <a:p>
            <a:pPr algn="ctr" defTabSz="914400">
              <a:lnSpc>
                <a:spcPts val="6118"/>
              </a:lnSpc>
              <a:defRPr/>
            </a:pPr>
            <a:r>
              <a:rPr lang="en-US" sz="40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~1,2 </a:t>
            </a:r>
            <a:r>
              <a:rPr lang="ru-RU" sz="40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МЛН. объектов  </a:t>
            </a:r>
          </a:p>
          <a:p>
            <a:pPr marL="0" marR="0" lvl="0" indent="0" algn="ctr" defTabSz="914400" rtl="0" eaLnBrk="1" fontAlgn="auto" latinLnBrk="0" hangingPunct="1">
              <a:lnSpc>
                <a:spcPts val="61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61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C087E487-9A35-4962-925B-D04C589CA517}"/>
              </a:ext>
            </a:extLst>
          </p:cNvPr>
          <p:cNvCxnSpPr>
            <a:cxnSpLocks/>
          </p:cNvCxnSpPr>
          <p:nvPr/>
        </p:nvCxnSpPr>
        <p:spPr>
          <a:xfrm>
            <a:off x="8124092" y="2625968"/>
            <a:ext cx="4384431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 1">
            <a:extLst>
              <a:ext uri="{FF2B5EF4-FFF2-40B4-BE49-F238E27FC236}">
                <a16:creationId xmlns:a16="http://schemas.microsoft.com/office/drawing/2014/main" id="{67E49F0F-D807-4458-9897-1BB20E398658}"/>
              </a:ext>
            </a:extLst>
          </p:cNvPr>
          <p:cNvSpPr/>
          <p:nvPr/>
        </p:nvSpPr>
        <p:spPr>
          <a:xfrm>
            <a:off x="5756031" y="2878358"/>
            <a:ext cx="3681045" cy="97853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~510 </a:t>
            </a:r>
            <a:r>
              <a:rPr lang="ru-RU" sz="27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тыс.</a:t>
            </a:r>
          </a:p>
          <a:p>
            <a:pPr marL="0" marR="0" lvl="0" indent="0" algn="ctr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з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емельных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 участков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1" name="Text 1">
            <a:extLst>
              <a:ext uri="{FF2B5EF4-FFF2-40B4-BE49-F238E27FC236}">
                <a16:creationId xmlns:a16="http://schemas.microsoft.com/office/drawing/2014/main" id="{546FBB0C-1073-4C50-A231-3929F54FCEA9}"/>
              </a:ext>
            </a:extLst>
          </p:cNvPr>
          <p:cNvSpPr/>
          <p:nvPr/>
        </p:nvSpPr>
        <p:spPr>
          <a:xfrm>
            <a:off x="10240105" y="2872839"/>
            <a:ext cx="4384431" cy="125368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~</a:t>
            </a:r>
            <a:r>
              <a:rPr lang="ru-RU" sz="40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725</a:t>
            </a:r>
            <a:r>
              <a:rPr lang="en-US" sz="40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тыс.</a:t>
            </a:r>
          </a:p>
          <a:p>
            <a:pPr marL="0" marR="0" lvl="0" indent="0" algn="ctr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о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бъектов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 капитального строительства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108BA5D0-D808-411B-A0CE-D7F2D92CA497}"/>
              </a:ext>
            </a:extLst>
          </p:cNvPr>
          <p:cNvCxnSpPr>
            <a:cxnSpLocks/>
          </p:cNvCxnSpPr>
          <p:nvPr/>
        </p:nvCxnSpPr>
        <p:spPr>
          <a:xfrm>
            <a:off x="8276492" y="4571999"/>
            <a:ext cx="4384431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3" name="Text 1">
            <a:extLst>
              <a:ext uri="{FF2B5EF4-FFF2-40B4-BE49-F238E27FC236}">
                <a16:creationId xmlns:a16="http://schemas.microsoft.com/office/drawing/2014/main" id="{09DC3179-FA75-49BF-8AD3-3B487793F054}"/>
              </a:ext>
            </a:extLst>
          </p:cNvPr>
          <p:cNvSpPr/>
          <p:nvPr/>
        </p:nvSpPr>
        <p:spPr>
          <a:xfrm>
            <a:off x="6031522" y="4571999"/>
            <a:ext cx="8874369" cy="13019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СУММАРНАЯ </a:t>
            </a:r>
            <a:r>
              <a:rPr kumimoji="0" lang="ru-RU" sz="27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КАДАСТРОВАЯ </a:t>
            </a: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СТОИМОСТЬ ВСЕХ </a:t>
            </a:r>
            <a:r>
              <a:rPr kumimoji="0" lang="ru-RU" sz="27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ОБЪЕКТОВ 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4" name="Text 1">
            <a:extLst>
              <a:ext uri="{FF2B5EF4-FFF2-40B4-BE49-F238E27FC236}">
                <a16:creationId xmlns:a16="http://schemas.microsoft.com/office/drawing/2014/main" id="{D3B3F378-4E03-44A3-89E9-DFFC2B783280}"/>
              </a:ext>
            </a:extLst>
          </p:cNvPr>
          <p:cNvSpPr/>
          <p:nvPr/>
        </p:nvSpPr>
        <p:spPr>
          <a:xfrm>
            <a:off x="6031522" y="5610514"/>
            <a:ext cx="8874369" cy="13019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7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у</a:t>
            </a:r>
            <a:r>
              <a:rPr kumimoji="0" lang="ru-RU" sz="2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величение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 на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679</a:t>
            </a:r>
            <a:r>
              <a:rPr kumimoji="0" lang="ru-RU" sz="27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 млрд. руб. </a:t>
            </a:r>
            <a:r>
              <a:rPr lang="ru-RU" sz="40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(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22,06%)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892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18DA9E-0333-4EA4-AA07-B9939D186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4630400" cy="8229601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5" name="Shape 1"/>
          <p:cNvSpPr/>
          <p:nvPr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rgbClr val="E5E0DF"/>
          </a:solidFill>
          <a:ln/>
        </p:spPr>
      </p:sp>
      <p:sp>
        <p:nvSpPr>
          <p:cNvPr id="7" name="Text 2"/>
          <p:cNvSpPr/>
          <p:nvPr/>
        </p:nvSpPr>
        <p:spPr>
          <a:xfrm>
            <a:off x="6350436" y="2556272"/>
            <a:ext cx="8279963" cy="77152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6075"/>
              </a:lnSpc>
              <a:buNone/>
            </a:pPr>
            <a:endParaRPr lang="ru-RU" sz="3600" b="1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indent="0" algn="ctr">
              <a:lnSpc>
                <a:spcPts val="6075"/>
              </a:lnSpc>
              <a:buNone/>
            </a:pPr>
            <a:endParaRPr lang="ru-RU" sz="3600" b="1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indent="0" algn="ctr">
              <a:lnSpc>
                <a:spcPts val="6075"/>
              </a:lnSpc>
              <a:buNone/>
            </a:pPr>
            <a:endParaRPr lang="ru-RU" sz="3600" b="1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indent="0" algn="ctr">
              <a:lnSpc>
                <a:spcPts val="6075"/>
              </a:lnSpc>
              <a:buNone/>
            </a:pPr>
            <a:endParaRPr lang="ru-RU" sz="3600" b="1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indent="0" algn="ctr">
              <a:lnSpc>
                <a:spcPts val="6075"/>
              </a:lnSpc>
              <a:buNone/>
            </a:pPr>
            <a:r>
              <a:rPr lang="ru-RU" sz="36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СПАСИБО </a:t>
            </a:r>
          </a:p>
          <a:p>
            <a:pPr marL="0" indent="0" algn="ctr">
              <a:lnSpc>
                <a:spcPts val="6075"/>
              </a:lnSpc>
              <a:buNone/>
            </a:pPr>
            <a:r>
              <a:rPr lang="ru-RU" sz="36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ЗА ВНИМАНИЕ!</a:t>
            </a:r>
            <a:endParaRPr lang="en-US" sz="3600" b="1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7956" y="0"/>
            <a:ext cx="8229600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030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E843F5-E0E4-4EB4-B5C6-3388EE2ED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4630400" cy="8229601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7174964" y="1307463"/>
            <a:ext cx="7428089" cy="62118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1"/>
          <p:cNvSpPr/>
          <p:nvPr/>
        </p:nvSpPr>
        <p:spPr>
          <a:xfrm>
            <a:off x="0" y="0"/>
            <a:ext cx="14630400" cy="83343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61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ДЕЯТЕЛЬНОСТИ УЧРЕЖДЕНИЯ В 2025 ГОДУ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5" descr="Горизонтальная организационная диаграмма" title="SmartArt">
            <a:extLst>
              <a:ext uri="{FF2B5EF4-FFF2-40B4-BE49-F238E27FC236}">
                <a16:creationId xmlns:a16="http://schemas.microsoft.com/office/drawing/2014/main" id="{3211CAD1-725E-4E53-8B89-2AC3B7304E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7055234"/>
              </p:ext>
            </p:extLst>
          </p:nvPr>
        </p:nvGraphicFramePr>
        <p:xfrm>
          <a:off x="1143116" y="881885"/>
          <a:ext cx="12861119" cy="7218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35323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71E8959-369A-49DF-9C56-6253FA9D1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4630400" cy="8229601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7174964" y="1307463"/>
            <a:ext cx="7428089" cy="62118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1"/>
          <p:cNvSpPr/>
          <p:nvPr/>
        </p:nvSpPr>
        <p:spPr>
          <a:xfrm>
            <a:off x="0" y="0"/>
            <a:ext cx="14630400" cy="83343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61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УЧРЕЖДЕНИЯ, НАПРАВЛЕННАЯ НА ПОДГОТОВКУ К ТУРУ ГКО 2026 ГОДА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E7DDD21C-4FD8-443F-841C-31B570AAB1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5758550"/>
              </p:ext>
            </p:extLst>
          </p:nvPr>
        </p:nvGraphicFramePr>
        <p:xfrm>
          <a:off x="658540" y="1067710"/>
          <a:ext cx="8532352" cy="6575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 1">
            <a:extLst>
              <a:ext uri="{FF2B5EF4-FFF2-40B4-BE49-F238E27FC236}">
                <a16:creationId xmlns:a16="http://schemas.microsoft.com/office/drawing/2014/main" id="{3B929912-16D9-4B3B-BCE8-AC5EF53A2808}"/>
              </a:ext>
            </a:extLst>
          </p:cNvPr>
          <p:cNvSpPr/>
          <p:nvPr/>
        </p:nvSpPr>
        <p:spPr>
          <a:xfrm>
            <a:off x="9344272" y="2462524"/>
            <a:ext cx="5105400" cy="390172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проведена работа по сбору, обработке, систематизации и накоплению информации в отношении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405 136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объектов недвижимости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0" name="Text 1">
            <a:extLst>
              <a:ext uri="{FF2B5EF4-FFF2-40B4-BE49-F238E27FC236}">
                <a16:creationId xmlns:a16="http://schemas.microsoft.com/office/drawing/2014/main" id="{921552C8-777B-4149-A022-142F1F9E3EBB}"/>
              </a:ext>
            </a:extLst>
          </p:cNvPr>
          <p:cNvSpPr/>
          <p:nvPr/>
        </p:nvSpPr>
        <p:spPr>
          <a:xfrm>
            <a:off x="9357946" y="1252402"/>
            <a:ext cx="5105400" cy="109024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noProof="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КЛЮЧЕВОЙ РЕЗУЛЬТАТ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607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71E8959-369A-49DF-9C56-6253FA9D1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197"/>
            <a:ext cx="14630400" cy="8229601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7174964" y="1307463"/>
            <a:ext cx="7428089" cy="62118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1"/>
          <p:cNvSpPr/>
          <p:nvPr/>
        </p:nvSpPr>
        <p:spPr>
          <a:xfrm>
            <a:off x="0" y="0"/>
            <a:ext cx="14630400" cy="83343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61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УЧРЕЖДЕНИЯ, НАПРАВЛЕННАЯ НА ПОДГОТОВКУ К ТУРУ ГКО 2026 ГОДА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4" name="Text 1">
            <a:extLst>
              <a:ext uri="{FF2B5EF4-FFF2-40B4-BE49-F238E27FC236}">
                <a16:creationId xmlns:a16="http://schemas.microsoft.com/office/drawing/2014/main" id="{3B929912-16D9-4B3B-BCE8-AC5EF53A2808}"/>
              </a:ext>
            </a:extLst>
          </p:cNvPr>
          <p:cNvSpPr/>
          <p:nvPr/>
        </p:nvSpPr>
        <p:spPr>
          <a:xfrm>
            <a:off x="9132719" y="3153872"/>
            <a:ext cx="5105400" cy="390172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3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462 981 </a:t>
            </a:r>
            <a:r>
              <a:rPr lang="ru-RU" sz="24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исключены противоречия по </a:t>
            </a:r>
            <a:r>
              <a:rPr lang="ru-RU" sz="32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37 561 </a:t>
            </a:r>
            <a:r>
              <a:rPr lang="ru-RU" sz="240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записи. Сформирован верифицированный перечень, гарантирующий объективность расчета кадастровой стоимости в 2026 году</a:t>
            </a:r>
            <a:r>
              <a:rPr lang="ru-RU" sz="2400" b="1" i="0" dirty="0">
                <a:solidFill>
                  <a:srgbClr val="0F1115"/>
                </a:solidFill>
                <a:effectLst/>
                <a:latin typeface="quote-cjk-patch"/>
              </a:rPr>
              <a:t>.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0" name="Text 1">
            <a:extLst>
              <a:ext uri="{FF2B5EF4-FFF2-40B4-BE49-F238E27FC236}">
                <a16:creationId xmlns:a16="http://schemas.microsoft.com/office/drawing/2014/main" id="{921552C8-777B-4149-A022-142F1F9E3EBB}"/>
              </a:ext>
            </a:extLst>
          </p:cNvPr>
          <p:cNvSpPr/>
          <p:nvPr/>
        </p:nvSpPr>
        <p:spPr>
          <a:xfrm>
            <a:off x="9078985" y="2864443"/>
            <a:ext cx="5105400" cy="57885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КЛЮЧЕВОЙ РЕЗУЛЬТАТ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D8D9219A-9430-4769-9DC4-2B57099A8F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4779995"/>
              </p:ext>
            </p:extLst>
          </p:nvPr>
        </p:nvGraphicFramePr>
        <p:xfrm>
          <a:off x="1676400" y="1067710"/>
          <a:ext cx="7514492" cy="6575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56644C76-3BDB-40C4-983D-D33045E9E488}"/>
              </a:ext>
            </a:extLst>
          </p:cNvPr>
          <p:cNvSpPr txBox="1"/>
          <p:nvPr/>
        </p:nvSpPr>
        <p:spPr>
          <a:xfrm>
            <a:off x="309680" y="2593027"/>
            <a:ext cx="17184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Обработано графических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частей</a:t>
            </a:r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C48D31-F9D8-4FF4-8435-B0C3D6656B65}"/>
              </a:ext>
            </a:extLst>
          </p:cNvPr>
          <p:cNvSpPr txBox="1"/>
          <p:nvPr/>
        </p:nvSpPr>
        <p:spPr>
          <a:xfrm>
            <a:off x="392281" y="4162186"/>
            <a:ext cx="17184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Противоречия в предварительном перечне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7D878E-D7F4-4676-9004-24B966494DB8}"/>
              </a:ext>
            </a:extLst>
          </p:cNvPr>
          <p:cNvSpPr txBox="1"/>
          <p:nvPr/>
        </p:nvSpPr>
        <p:spPr>
          <a:xfrm>
            <a:off x="392281" y="5826561"/>
            <a:ext cx="171841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ЗУ нецелевого использования в предварительном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перечне</a:t>
            </a:r>
            <a:endParaRPr lang="ru-RU" sz="1400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120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69FAB3D-B41B-4914-869A-1EB008840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4630400" cy="8229601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7174964" y="1307463"/>
            <a:ext cx="7428089" cy="62118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1"/>
          <p:cNvSpPr/>
          <p:nvPr/>
        </p:nvSpPr>
        <p:spPr>
          <a:xfrm>
            <a:off x="0" y="0"/>
            <a:ext cx="14630400" cy="83343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61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УЧРЕЖДЕНИЯ, НАПРАВЛЕННАЯ НА РАЗВИТИЕ ГКО В СИСТЕМЕ НСПД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E7DDD21C-4FD8-443F-841C-31B570AAB1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534711"/>
              </p:ext>
            </p:extLst>
          </p:nvPr>
        </p:nvGraphicFramePr>
        <p:xfrm>
          <a:off x="658540" y="1067710"/>
          <a:ext cx="8532352" cy="6575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 1">
            <a:extLst>
              <a:ext uri="{FF2B5EF4-FFF2-40B4-BE49-F238E27FC236}">
                <a16:creationId xmlns:a16="http://schemas.microsoft.com/office/drawing/2014/main" id="{3B929912-16D9-4B3B-BCE8-AC5EF53A2808}"/>
              </a:ext>
            </a:extLst>
          </p:cNvPr>
          <p:cNvSpPr/>
          <p:nvPr/>
        </p:nvSpPr>
        <p:spPr>
          <a:xfrm>
            <a:off x="9344272" y="2462524"/>
            <a:ext cx="5105400" cy="390172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проведена работа по определению кадастровой стоимости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55 731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вновь учтенных объектов недвижимости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0" name="Text 1">
            <a:extLst>
              <a:ext uri="{FF2B5EF4-FFF2-40B4-BE49-F238E27FC236}">
                <a16:creationId xmlns:a16="http://schemas.microsoft.com/office/drawing/2014/main" id="{921552C8-777B-4149-A022-142F1F9E3EBB}"/>
              </a:ext>
            </a:extLst>
          </p:cNvPr>
          <p:cNvSpPr/>
          <p:nvPr/>
        </p:nvSpPr>
        <p:spPr>
          <a:xfrm>
            <a:off x="9357946" y="1252402"/>
            <a:ext cx="5105400" cy="109024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КЛЮЧЕВОЙ РЕЗУЛЬТАТ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530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E5B17CE-9B23-4D9A-9958-23AA5956F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4630400" cy="8229601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7174964" y="1307463"/>
            <a:ext cx="7428089" cy="62118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1"/>
          <p:cNvSpPr/>
          <p:nvPr/>
        </p:nvSpPr>
        <p:spPr>
          <a:xfrm>
            <a:off x="0" y="0"/>
            <a:ext cx="14630400" cy="83343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61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УЧРЕЖДЕНИЯ, НАПРАВЛЕННАЯ НА РАЗВИТИЕ ГКО В СИСТЕМЕ НСПД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E7DDD21C-4FD8-443F-841C-31B570AAB1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4342656"/>
              </p:ext>
            </p:extLst>
          </p:nvPr>
        </p:nvGraphicFramePr>
        <p:xfrm>
          <a:off x="658540" y="1067710"/>
          <a:ext cx="8532352" cy="6575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 1">
            <a:extLst>
              <a:ext uri="{FF2B5EF4-FFF2-40B4-BE49-F238E27FC236}">
                <a16:creationId xmlns:a16="http://schemas.microsoft.com/office/drawing/2014/main" id="{3B929912-16D9-4B3B-BCE8-AC5EF53A2808}"/>
              </a:ext>
            </a:extLst>
          </p:cNvPr>
          <p:cNvSpPr/>
          <p:nvPr/>
        </p:nvSpPr>
        <p:spPr>
          <a:xfrm>
            <a:off x="9344272" y="2462524"/>
            <a:ext cx="5105400" cy="518092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проведена работа по определению кадастровой стоимости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60 057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объекта недвижимости, чьи характеристики претерпели изменения после проведения процедуры ГКО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в 2025 году по средствам системы НСПД проведена государственная кадастровая оценка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57 415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вновь (ранее учтенных) объектов недвижимости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0" name="Text 1">
            <a:extLst>
              <a:ext uri="{FF2B5EF4-FFF2-40B4-BE49-F238E27FC236}">
                <a16:creationId xmlns:a16="http://schemas.microsoft.com/office/drawing/2014/main" id="{921552C8-777B-4149-A022-142F1F9E3EBB}"/>
              </a:ext>
            </a:extLst>
          </p:cNvPr>
          <p:cNvSpPr/>
          <p:nvPr/>
        </p:nvSpPr>
        <p:spPr>
          <a:xfrm>
            <a:off x="9357946" y="1252402"/>
            <a:ext cx="5105400" cy="109024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КЛЮЧЕВОЙ РЕЗУЛЬТАТ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404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6D9D0DE-D3B7-4347-A539-6F6DDF623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4630400" cy="8229601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7174964" y="1307463"/>
            <a:ext cx="7428089" cy="62118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1"/>
          <p:cNvSpPr/>
          <p:nvPr/>
        </p:nvSpPr>
        <p:spPr>
          <a:xfrm>
            <a:off x="0" y="0"/>
            <a:ext cx="14630400" cy="83343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61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УЧРЕЖДЕНИЯ В РАМКАХ ГОСУДАРСТВЕННЫХ УСЛУГ В 2025 ГОДУ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E7DDD21C-4FD8-443F-841C-31B570AAB1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9271660"/>
              </p:ext>
            </p:extLst>
          </p:nvPr>
        </p:nvGraphicFramePr>
        <p:xfrm>
          <a:off x="658540" y="1067710"/>
          <a:ext cx="8532352" cy="6575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 1">
            <a:extLst>
              <a:ext uri="{FF2B5EF4-FFF2-40B4-BE49-F238E27FC236}">
                <a16:creationId xmlns:a16="http://schemas.microsoft.com/office/drawing/2014/main" id="{3B929912-16D9-4B3B-BCE8-AC5EF53A2808}"/>
              </a:ext>
            </a:extLst>
          </p:cNvPr>
          <p:cNvSpPr/>
          <p:nvPr/>
        </p:nvSpPr>
        <p:spPr>
          <a:xfrm>
            <a:off x="9344272" y="2040496"/>
            <a:ext cx="5105400" cy="560295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Всего рассмотрено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1 020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заявлений правообладателей, в том числе: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731 – решение об отказе;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             289 – решений об установлении.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В 2025 году рассмотрено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440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заявлений правообладателей, в то числе: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292 – решения</a:t>
            </a: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 об отказе;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148 – решений об установлении.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В Ярославской области подано около 800 заявлений правообладателей.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0" name="Text 1">
            <a:extLst>
              <a:ext uri="{FF2B5EF4-FFF2-40B4-BE49-F238E27FC236}">
                <a16:creationId xmlns:a16="http://schemas.microsoft.com/office/drawing/2014/main" id="{921552C8-777B-4149-A022-142F1F9E3EBB}"/>
              </a:ext>
            </a:extLst>
          </p:cNvPr>
          <p:cNvSpPr/>
          <p:nvPr/>
        </p:nvSpPr>
        <p:spPr>
          <a:xfrm>
            <a:off x="9357946" y="1252402"/>
            <a:ext cx="5105400" cy="109024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КЛЮЧЕВОЙ РЕЗУЛЬТАТ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1" name="Text 1">
            <a:extLst>
              <a:ext uri="{FF2B5EF4-FFF2-40B4-BE49-F238E27FC236}">
                <a16:creationId xmlns:a16="http://schemas.microsoft.com/office/drawing/2014/main" id="{D9FF2A03-17A3-4452-8635-90806169193A}"/>
              </a:ext>
            </a:extLst>
          </p:cNvPr>
          <p:cNvSpPr/>
          <p:nvPr/>
        </p:nvSpPr>
        <p:spPr>
          <a:xfrm>
            <a:off x="8350741" y="2716288"/>
            <a:ext cx="1625606" cy="20077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отказано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2" name="Text 1">
            <a:extLst>
              <a:ext uri="{FF2B5EF4-FFF2-40B4-BE49-F238E27FC236}">
                <a16:creationId xmlns:a16="http://schemas.microsoft.com/office/drawing/2014/main" id="{A39DE8EE-0F07-40A6-9CFA-274736138E34}"/>
              </a:ext>
            </a:extLst>
          </p:cNvPr>
          <p:cNvSpPr/>
          <p:nvPr/>
        </p:nvSpPr>
        <p:spPr>
          <a:xfrm>
            <a:off x="5226748" y="3442140"/>
            <a:ext cx="1625606" cy="20077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установлено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5" name="Text 1">
            <a:extLst>
              <a:ext uri="{FF2B5EF4-FFF2-40B4-BE49-F238E27FC236}">
                <a16:creationId xmlns:a16="http://schemas.microsoft.com/office/drawing/2014/main" id="{9D1A459B-B243-4C26-9C4B-26304D7A566F}"/>
              </a:ext>
            </a:extLst>
          </p:cNvPr>
          <p:cNvSpPr/>
          <p:nvPr/>
        </p:nvSpPr>
        <p:spPr>
          <a:xfrm>
            <a:off x="7342547" y="4255192"/>
            <a:ext cx="1625606" cy="20077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отказано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7" name="Text 1">
            <a:extLst>
              <a:ext uri="{FF2B5EF4-FFF2-40B4-BE49-F238E27FC236}">
                <a16:creationId xmlns:a16="http://schemas.microsoft.com/office/drawing/2014/main" id="{686BBE98-AB49-4FCA-9548-26D7EC424049}"/>
              </a:ext>
            </a:extLst>
          </p:cNvPr>
          <p:cNvSpPr/>
          <p:nvPr/>
        </p:nvSpPr>
        <p:spPr>
          <a:xfrm>
            <a:off x="6200856" y="5828929"/>
            <a:ext cx="1625606" cy="20077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отказано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475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92E10BB-F551-4589-9487-5B4BC221E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4630400" cy="8229601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7174964" y="1307463"/>
            <a:ext cx="7428089" cy="62118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1"/>
          <p:cNvSpPr/>
          <p:nvPr/>
        </p:nvSpPr>
        <p:spPr>
          <a:xfrm>
            <a:off x="0" y="0"/>
            <a:ext cx="14630400" cy="83343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611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УЧРЕЖДЕНИЯ В РАМКАХ ЗАЩИТЫ РЕШЕНИЙ В СУДЕ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E7DDD21C-4FD8-443F-841C-31B570AAB1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283587"/>
              </p:ext>
            </p:extLst>
          </p:nvPr>
        </p:nvGraphicFramePr>
        <p:xfrm>
          <a:off x="631192" y="817782"/>
          <a:ext cx="8532352" cy="697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 1">
            <a:extLst>
              <a:ext uri="{FF2B5EF4-FFF2-40B4-BE49-F238E27FC236}">
                <a16:creationId xmlns:a16="http://schemas.microsoft.com/office/drawing/2014/main" id="{3B929912-16D9-4B3B-BCE8-AC5EF53A2808}"/>
              </a:ext>
            </a:extLst>
          </p:cNvPr>
          <p:cNvSpPr/>
          <p:nvPr/>
        </p:nvSpPr>
        <p:spPr>
          <a:xfrm>
            <a:off x="9344272" y="1829960"/>
            <a:ext cx="5105400" cy="63814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Всего исковых заявлений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10 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вынесенных судебных решений в части признания решения Учреждения незаконным судом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0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всего предотвращено необоснованное снижение кадастровой стоимости на сумму более </a:t>
            </a:r>
            <a:r>
              <a:rPr lang="ru-RU" sz="2200" b="1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487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 млн. руб.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В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2025 году рассмотрено заявлений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предотвращено необоснованное снижение кадастровой стоимости на сумму более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165 млн. руб.</a:t>
            </a: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200" dirty="0"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  <p:sp>
        <p:nvSpPr>
          <p:cNvPr id="10" name="Text 1">
            <a:extLst>
              <a:ext uri="{FF2B5EF4-FFF2-40B4-BE49-F238E27FC236}">
                <a16:creationId xmlns:a16="http://schemas.microsoft.com/office/drawing/2014/main" id="{921552C8-777B-4149-A022-142F1F9E3EBB}"/>
              </a:ext>
            </a:extLst>
          </p:cNvPr>
          <p:cNvSpPr/>
          <p:nvPr/>
        </p:nvSpPr>
        <p:spPr>
          <a:xfrm>
            <a:off x="9316925" y="909219"/>
            <a:ext cx="5105400" cy="109024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Heebo" panose="020B0604020202020204" charset="-120"/>
                <a:cs typeface="Times New Roman" panose="02020603050405020304" pitchFamily="18" charset="0"/>
              </a:rPr>
              <a:t>КЛЮЧЕВОЙ РЕЗУЛЬТАТ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Heebo" panose="020B060402020202020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784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AE842D7-F108-4B01-8855-CECA12D0FF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4630400" cy="8229601"/>
          </a:xfrm>
          <a:prstGeom prst="rect">
            <a:avLst/>
          </a:prstGeom>
        </p:spPr>
      </p:pic>
      <p:sp>
        <p:nvSpPr>
          <p:cNvPr id="8" name="Text 2"/>
          <p:cNvSpPr/>
          <p:nvPr/>
        </p:nvSpPr>
        <p:spPr>
          <a:xfrm>
            <a:off x="7174964" y="1307463"/>
            <a:ext cx="7428089" cy="62118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9" name="Text 1"/>
          <p:cNvSpPr/>
          <p:nvPr/>
        </p:nvSpPr>
        <p:spPr>
          <a:xfrm>
            <a:off x="0" y="0"/>
            <a:ext cx="14630400" cy="83343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>
              <a:lnSpc>
                <a:spcPts val="6118"/>
              </a:lnSpc>
            </a:pPr>
            <a:r>
              <a:rPr lang="ru-RU" sz="2400" b="1" dirty="0">
                <a:latin typeface="Arial Black" panose="020B0A04020102020204" pitchFamily="34" charset="0"/>
              </a:rPr>
              <a:t>НОРМАТИВНО-МЕТОДИЧЕСКОЕ СОПРОВОЖДЕНИЕ ГКО</a:t>
            </a:r>
            <a:endParaRPr lang="en-US" sz="4000" dirty="0">
              <a:latin typeface="Arial Black" panose="020B0A04020102020204" pitchFamily="34" charset="0"/>
              <a:ea typeface="Heebo" panose="020B0604020202020204" charset="-120"/>
              <a:cs typeface="Heebo" panose="020B0604020202020204" charset="-120"/>
            </a:endParaRPr>
          </a:p>
        </p:txBody>
      </p:sp>
      <p:sp>
        <p:nvSpPr>
          <p:cNvPr id="12" name="Text 2"/>
          <p:cNvSpPr/>
          <p:nvPr/>
        </p:nvSpPr>
        <p:spPr>
          <a:xfrm>
            <a:off x="0" y="719530"/>
            <a:ext cx="14630400" cy="4661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Направление предложений по регулированию законодательства о кадастровой оценке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6" y="592951"/>
            <a:ext cx="14359467" cy="780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781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31500</TotalTime>
  <Words>515</Words>
  <Application>Microsoft Office PowerPoint</Application>
  <PresentationFormat>Произвольный</PresentationFormat>
  <Paragraphs>144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Calibri Light</vt:lpstr>
      <vt:lpstr>Calibri</vt:lpstr>
      <vt:lpstr>Montserrat</vt:lpstr>
      <vt:lpstr>quote-cjk-patch</vt:lpstr>
      <vt:lpstr>Heebo</vt:lpstr>
      <vt:lpstr>Times New Roman</vt:lpstr>
      <vt:lpstr>Arial</vt:lpstr>
      <vt:lpstr>Arial Black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Ольга Неборак</cp:lastModifiedBy>
  <cp:revision>233</cp:revision>
  <cp:lastPrinted>2025-02-24T08:34:57Z</cp:lastPrinted>
  <dcterms:created xsi:type="dcterms:W3CDTF">2024-08-13T09:29:09Z</dcterms:created>
  <dcterms:modified xsi:type="dcterms:W3CDTF">2026-02-24T08:53:29Z</dcterms:modified>
</cp:coreProperties>
</file>